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46FF9-8753-4970-A442-03E2DF56C16C}" type="datetimeFigureOut">
              <a:rPr lang="de-DE" smtClean="0"/>
              <a:t>12.05.2014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A5B54F-7C00-4AF8-A880-1EB767625667}" type="slidenum">
              <a:rPr lang="de-DE" smtClean="0"/>
              <a:t>‹Nr.›</a:t>
            </a:fld>
            <a:endParaRPr lang="de-DE"/>
          </a:p>
        </p:txBody>
      </p:sp>
    </p:spTree>
    <p:extLst>
      <p:ext uri="{BB962C8B-B14F-4D97-AF65-F5344CB8AC3E}">
        <p14:creationId xmlns:p14="http://schemas.microsoft.com/office/powerpoint/2010/main" val="106776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A4BCE46-5ABF-42CF-9526-E6FB921805E0}" type="datetime4">
              <a:rPr lang="en-US" smtClean="0"/>
              <a:t>May 12, 2014</a:t>
            </a:fld>
            <a:endParaRPr lang="de-DE"/>
          </a:p>
        </p:txBody>
      </p:sp>
      <p:sp>
        <p:nvSpPr>
          <p:cNvPr id="5" name="Fußzeilenplatzhalter 4"/>
          <p:cNvSpPr>
            <a:spLocks noGrp="1"/>
          </p:cNvSpPr>
          <p:nvPr>
            <p:ph type="ftr" sz="quarter" idx="11"/>
          </p:nvPr>
        </p:nvSpPr>
        <p:spPr/>
        <p:txBody>
          <a:bodyPr/>
          <a:lstStyle/>
          <a:p>
            <a:r>
              <a:rPr lang="de-DE" smtClean="0"/>
              <a:t>©Grundtvig Project “Memory Boxes” - VHS-Olching – Hélène Sajons </a:t>
            </a:r>
            <a:endParaRPr lang="de-DE"/>
          </a:p>
        </p:txBody>
      </p:sp>
      <p:sp>
        <p:nvSpPr>
          <p:cNvPr id="6" name="Foliennummernplatzhalter 5"/>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403623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40C0EF-36E9-480C-831A-8EAF3AB810B0}" type="datetime4">
              <a:rPr lang="en-US" smtClean="0"/>
              <a:t>May 12, 2014</a:t>
            </a:fld>
            <a:endParaRPr lang="de-DE"/>
          </a:p>
        </p:txBody>
      </p:sp>
      <p:sp>
        <p:nvSpPr>
          <p:cNvPr id="5" name="Fußzeilenplatzhalter 4"/>
          <p:cNvSpPr>
            <a:spLocks noGrp="1"/>
          </p:cNvSpPr>
          <p:nvPr>
            <p:ph type="ftr" sz="quarter" idx="11"/>
          </p:nvPr>
        </p:nvSpPr>
        <p:spPr/>
        <p:txBody>
          <a:bodyPr/>
          <a:lstStyle/>
          <a:p>
            <a:r>
              <a:rPr lang="de-DE" smtClean="0"/>
              <a:t>©Grundtvig Project “Memory Boxes” - VHS-Olching – Hélène Sajons </a:t>
            </a:r>
            <a:endParaRPr lang="de-DE"/>
          </a:p>
        </p:txBody>
      </p:sp>
      <p:sp>
        <p:nvSpPr>
          <p:cNvPr id="6" name="Foliennummernplatzhalter 5"/>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338817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083832E-4590-4F45-BE51-CB61D7294BAC}" type="datetime4">
              <a:rPr lang="en-US" smtClean="0"/>
              <a:t>May 12, 2014</a:t>
            </a:fld>
            <a:endParaRPr lang="de-DE"/>
          </a:p>
        </p:txBody>
      </p:sp>
      <p:sp>
        <p:nvSpPr>
          <p:cNvPr id="5" name="Fußzeilenplatzhalter 4"/>
          <p:cNvSpPr>
            <a:spLocks noGrp="1"/>
          </p:cNvSpPr>
          <p:nvPr>
            <p:ph type="ftr" sz="quarter" idx="11"/>
          </p:nvPr>
        </p:nvSpPr>
        <p:spPr/>
        <p:txBody>
          <a:bodyPr/>
          <a:lstStyle/>
          <a:p>
            <a:r>
              <a:rPr lang="de-DE" smtClean="0"/>
              <a:t>©Grundtvig Project “Memory Boxes” - VHS-Olching – Hélène Sajons </a:t>
            </a:r>
            <a:endParaRPr lang="de-DE"/>
          </a:p>
        </p:txBody>
      </p:sp>
      <p:sp>
        <p:nvSpPr>
          <p:cNvPr id="6" name="Foliennummernplatzhalter 5"/>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64190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AF252F8-7593-4582-B5A8-A1EE8A5EB70F}" type="datetime4">
              <a:rPr lang="en-US" smtClean="0"/>
              <a:t>May 12, 2014</a:t>
            </a:fld>
            <a:endParaRPr lang="de-DE"/>
          </a:p>
        </p:txBody>
      </p:sp>
      <p:sp>
        <p:nvSpPr>
          <p:cNvPr id="5" name="Fußzeilenplatzhalter 4"/>
          <p:cNvSpPr>
            <a:spLocks noGrp="1"/>
          </p:cNvSpPr>
          <p:nvPr>
            <p:ph type="ftr" sz="quarter" idx="11"/>
          </p:nvPr>
        </p:nvSpPr>
        <p:spPr/>
        <p:txBody>
          <a:bodyPr/>
          <a:lstStyle/>
          <a:p>
            <a:r>
              <a:rPr lang="de-DE" smtClean="0"/>
              <a:t>©Grundtvig Project “Memory Boxes” - VHS-Olching – Hélène Sajons </a:t>
            </a:r>
            <a:endParaRPr lang="de-DE"/>
          </a:p>
        </p:txBody>
      </p:sp>
      <p:sp>
        <p:nvSpPr>
          <p:cNvPr id="6" name="Foliennummernplatzhalter 5"/>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356704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0D362CB-174A-480D-B6EB-9F41566DF273}" type="datetime4">
              <a:rPr lang="en-US" smtClean="0"/>
              <a:t>May 12, 2014</a:t>
            </a:fld>
            <a:endParaRPr lang="de-DE"/>
          </a:p>
        </p:txBody>
      </p:sp>
      <p:sp>
        <p:nvSpPr>
          <p:cNvPr id="5" name="Fußzeilenplatzhalter 4"/>
          <p:cNvSpPr>
            <a:spLocks noGrp="1"/>
          </p:cNvSpPr>
          <p:nvPr>
            <p:ph type="ftr" sz="quarter" idx="11"/>
          </p:nvPr>
        </p:nvSpPr>
        <p:spPr/>
        <p:txBody>
          <a:bodyPr/>
          <a:lstStyle/>
          <a:p>
            <a:r>
              <a:rPr lang="de-DE" smtClean="0"/>
              <a:t>©Grundtvig Project “Memory Boxes” - VHS-Olching – Hélène Sajons </a:t>
            </a:r>
            <a:endParaRPr lang="de-DE"/>
          </a:p>
        </p:txBody>
      </p:sp>
      <p:sp>
        <p:nvSpPr>
          <p:cNvPr id="6" name="Foliennummernplatzhalter 5"/>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301356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63571D0-ECD1-42D6-9C0E-98D77F675FA3}" type="datetime4">
              <a:rPr lang="en-US" smtClean="0"/>
              <a:t>May 12, 2014</a:t>
            </a:fld>
            <a:endParaRPr lang="de-DE"/>
          </a:p>
        </p:txBody>
      </p:sp>
      <p:sp>
        <p:nvSpPr>
          <p:cNvPr id="6" name="Fußzeilenplatzhalter 5"/>
          <p:cNvSpPr>
            <a:spLocks noGrp="1"/>
          </p:cNvSpPr>
          <p:nvPr>
            <p:ph type="ftr" sz="quarter" idx="11"/>
          </p:nvPr>
        </p:nvSpPr>
        <p:spPr/>
        <p:txBody>
          <a:bodyPr/>
          <a:lstStyle/>
          <a:p>
            <a:r>
              <a:rPr lang="de-DE" smtClean="0"/>
              <a:t>©Grundtvig Project “Memory Boxes” - VHS-Olching – Hélène Sajons </a:t>
            </a:r>
            <a:endParaRPr lang="de-DE"/>
          </a:p>
        </p:txBody>
      </p:sp>
      <p:sp>
        <p:nvSpPr>
          <p:cNvPr id="7" name="Foliennummernplatzhalter 6"/>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28147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4E84512-5C08-41E4-AE11-DDE8CF855FE6}" type="datetime4">
              <a:rPr lang="en-US" smtClean="0"/>
              <a:t>May 12, 2014</a:t>
            </a:fld>
            <a:endParaRPr lang="de-DE"/>
          </a:p>
        </p:txBody>
      </p:sp>
      <p:sp>
        <p:nvSpPr>
          <p:cNvPr id="8" name="Fußzeilenplatzhalter 7"/>
          <p:cNvSpPr>
            <a:spLocks noGrp="1"/>
          </p:cNvSpPr>
          <p:nvPr>
            <p:ph type="ftr" sz="quarter" idx="11"/>
          </p:nvPr>
        </p:nvSpPr>
        <p:spPr/>
        <p:txBody>
          <a:bodyPr/>
          <a:lstStyle/>
          <a:p>
            <a:r>
              <a:rPr lang="de-DE" smtClean="0"/>
              <a:t>©Grundtvig Project “Memory Boxes” - VHS-Olching – Hélène Sajons </a:t>
            </a:r>
            <a:endParaRPr lang="de-DE"/>
          </a:p>
        </p:txBody>
      </p:sp>
      <p:sp>
        <p:nvSpPr>
          <p:cNvPr id="9" name="Foliennummernplatzhalter 8"/>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4083342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B9157EF-1924-45A2-91E0-4B140EA5D320}" type="datetime4">
              <a:rPr lang="en-US" smtClean="0"/>
              <a:t>May 12, 2014</a:t>
            </a:fld>
            <a:endParaRPr lang="de-DE"/>
          </a:p>
        </p:txBody>
      </p:sp>
      <p:sp>
        <p:nvSpPr>
          <p:cNvPr id="4" name="Fußzeilenplatzhalter 3"/>
          <p:cNvSpPr>
            <a:spLocks noGrp="1"/>
          </p:cNvSpPr>
          <p:nvPr>
            <p:ph type="ftr" sz="quarter" idx="11"/>
          </p:nvPr>
        </p:nvSpPr>
        <p:spPr/>
        <p:txBody>
          <a:bodyPr/>
          <a:lstStyle/>
          <a:p>
            <a:r>
              <a:rPr lang="de-DE" smtClean="0"/>
              <a:t>©Grundtvig Project “Memory Boxes” - VHS-Olching – Hélène Sajons </a:t>
            </a:r>
            <a:endParaRPr lang="de-DE"/>
          </a:p>
        </p:txBody>
      </p:sp>
      <p:sp>
        <p:nvSpPr>
          <p:cNvPr id="5" name="Foliennummernplatzhalter 4"/>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354485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1FFE32-A76E-4B1E-AC0B-832ECF2CA086}" type="datetime4">
              <a:rPr lang="en-US" smtClean="0"/>
              <a:t>May 12, 2014</a:t>
            </a:fld>
            <a:endParaRPr lang="de-DE"/>
          </a:p>
        </p:txBody>
      </p:sp>
      <p:sp>
        <p:nvSpPr>
          <p:cNvPr id="3" name="Fußzeilenplatzhalter 2"/>
          <p:cNvSpPr>
            <a:spLocks noGrp="1"/>
          </p:cNvSpPr>
          <p:nvPr>
            <p:ph type="ftr" sz="quarter" idx="11"/>
          </p:nvPr>
        </p:nvSpPr>
        <p:spPr/>
        <p:txBody>
          <a:bodyPr/>
          <a:lstStyle/>
          <a:p>
            <a:r>
              <a:rPr lang="de-DE" smtClean="0"/>
              <a:t>©Grundtvig Project “Memory Boxes” - VHS-Olching – Hélène Sajons </a:t>
            </a:r>
            <a:endParaRPr lang="de-DE"/>
          </a:p>
        </p:txBody>
      </p:sp>
      <p:sp>
        <p:nvSpPr>
          <p:cNvPr id="4" name="Foliennummernplatzhalter 3"/>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76998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E5AED48-EE36-40FE-9FF4-E5AC3294A6A6}" type="datetime4">
              <a:rPr lang="en-US" smtClean="0"/>
              <a:t>May 12, 2014</a:t>
            </a:fld>
            <a:endParaRPr lang="de-DE"/>
          </a:p>
        </p:txBody>
      </p:sp>
      <p:sp>
        <p:nvSpPr>
          <p:cNvPr id="6" name="Fußzeilenplatzhalter 5"/>
          <p:cNvSpPr>
            <a:spLocks noGrp="1"/>
          </p:cNvSpPr>
          <p:nvPr>
            <p:ph type="ftr" sz="quarter" idx="11"/>
          </p:nvPr>
        </p:nvSpPr>
        <p:spPr/>
        <p:txBody>
          <a:bodyPr/>
          <a:lstStyle/>
          <a:p>
            <a:r>
              <a:rPr lang="de-DE" smtClean="0"/>
              <a:t>©Grundtvig Project “Memory Boxes” - VHS-Olching – Hélène Sajons </a:t>
            </a:r>
            <a:endParaRPr lang="de-DE"/>
          </a:p>
        </p:txBody>
      </p:sp>
      <p:sp>
        <p:nvSpPr>
          <p:cNvPr id="7" name="Foliennummernplatzhalter 6"/>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69517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41C5819-E469-45E2-86A6-5CE43B459DF9}" type="datetime4">
              <a:rPr lang="en-US" smtClean="0"/>
              <a:t>May 12, 2014</a:t>
            </a:fld>
            <a:endParaRPr lang="de-DE"/>
          </a:p>
        </p:txBody>
      </p:sp>
      <p:sp>
        <p:nvSpPr>
          <p:cNvPr id="6" name="Fußzeilenplatzhalter 5"/>
          <p:cNvSpPr>
            <a:spLocks noGrp="1"/>
          </p:cNvSpPr>
          <p:nvPr>
            <p:ph type="ftr" sz="quarter" idx="11"/>
          </p:nvPr>
        </p:nvSpPr>
        <p:spPr/>
        <p:txBody>
          <a:bodyPr/>
          <a:lstStyle/>
          <a:p>
            <a:r>
              <a:rPr lang="de-DE" smtClean="0"/>
              <a:t>©Grundtvig Project “Memory Boxes” - VHS-Olching – Hélène Sajons </a:t>
            </a:r>
            <a:endParaRPr lang="de-DE"/>
          </a:p>
        </p:txBody>
      </p:sp>
      <p:sp>
        <p:nvSpPr>
          <p:cNvPr id="7" name="Foliennummernplatzhalter 6"/>
          <p:cNvSpPr>
            <a:spLocks noGrp="1"/>
          </p:cNvSpPr>
          <p:nvPr>
            <p:ph type="sldNum" sz="quarter" idx="12"/>
          </p:nvPr>
        </p:nvSpPr>
        <p:spPr/>
        <p:txBody>
          <a:bodyPr/>
          <a:lstStyle/>
          <a:p>
            <a:fld id="{4961C00B-503C-4BE8-B3EA-CE8AE422DCFE}" type="slidenum">
              <a:rPr lang="de-DE" smtClean="0"/>
              <a:t>‹Nr.›</a:t>
            </a:fld>
            <a:endParaRPr lang="de-DE"/>
          </a:p>
        </p:txBody>
      </p:sp>
    </p:spTree>
    <p:extLst>
      <p:ext uri="{BB962C8B-B14F-4D97-AF65-F5344CB8AC3E}">
        <p14:creationId xmlns:p14="http://schemas.microsoft.com/office/powerpoint/2010/main" val="335744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45000">
              <a:srgbClr val="FBA97D"/>
            </a:gs>
            <a:gs pos="66000">
              <a:srgbClr val="FBD49C"/>
            </a:gs>
            <a:gs pos="81000">
              <a:srgbClr val="FEE7F2"/>
            </a:gs>
          </a:gsLst>
          <a:lin ang="5400000" scaled="0"/>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6D296-FD92-45A0-9249-F984272F0717}" type="datetime4">
              <a:rPr lang="en-US" smtClean="0"/>
              <a:t>May 12, 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©Grundtvig Project “Memory Boxes” - VHS-Olching – Hélène Sajons </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1C00B-503C-4BE8-B3EA-CE8AE422DCFE}" type="slidenum">
              <a:rPr lang="de-DE" smtClean="0"/>
              <a:t>‹Nr.›</a:t>
            </a:fld>
            <a:endParaRPr lang="de-DE"/>
          </a:p>
        </p:txBody>
      </p:sp>
    </p:spTree>
    <p:extLst>
      <p:ext uri="{BB962C8B-B14F-4D97-AF65-F5344CB8AC3E}">
        <p14:creationId xmlns:p14="http://schemas.microsoft.com/office/powerpoint/2010/main" val="109684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quotes.dictionary.com/We_all_bear_traces_of_the_starvation_struggle#21kluPJ5Pj7b2EsR.9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0.jpeg"/><Relationship Id="rId5" Type="http://schemas.openxmlformats.org/officeDocument/2006/relationships/image" Target="../media/image6.jpeg"/><Relationship Id="rId10" Type="http://schemas.openxmlformats.org/officeDocument/2006/relationships/image" Target="../media/image9.jpeg"/><Relationship Id="rId4" Type="http://schemas.openxmlformats.org/officeDocument/2006/relationships/image" Target="../media/image5.jpeg"/><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56792"/>
            <a:ext cx="7772400" cy="1470025"/>
          </a:xfrm>
        </p:spPr>
        <p:txBody>
          <a:bodyPr>
            <a:normAutofit fontScale="90000"/>
          </a:bodyPr>
          <a:lstStyle/>
          <a:p>
            <a:r>
              <a:rPr lang="en-GB" b="1" dirty="0">
                <a:solidFill>
                  <a:schemeClr val="accent2">
                    <a:lumMod val="75000"/>
                  </a:schemeClr>
                </a:solidFill>
              </a:rPr>
              <a:t>Resume of interviews about </a:t>
            </a:r>
            <a:r>
              <a:rPr lang="en-GB" b="1" dirty="0" smtClean="0">
                <a:solidFill>
                  <a:schemeClr val="accent2">
                    <a:lumMod val="75000"/>
                  </a:schemeClr>
                </a:solidFill>
              </a:rPr>
              <a:t>memories </a:t>
            </a:r>
            <a:r>
              <a:rPr lang="en-GB" b="1" dirty="0">
                <a:solidFill>
                  <a:schemeClr val="accent2">
                    <a:lumMod val="75000"/>
                  </a:schemeClr>
                </a:solidFill>
              </a:rPr>
              <a:t>related to senses</a:t>
            </a:r>
            <a:r>
              <a:rPr lang="de-DE" dirty="0">
                <a:solidFill>
                  <a:schemeClr val="accent2">
                    <a:lumMod val="75000"/>
                  </a:schemeClr>
                </a:solidFill>
              </a:rPr>
              <a:t/>
            </a:r>
            <a:br>
              <a:rPr lang="de-DE" dirty="0">
                <a:solidFill>
                  <a:schemeClr val="accent2">
                    <a:lumMod val="75000"/>
                  </a:schemeClr>
                </a:solidFill>
              </a:rPr>
            </a:br>
            <a:endParaRPr lang="de-DE" dirty="0">
              <a:solidFill>
                <a:schemeClr val="accent2">
                  <a:lumMod val="75000"/>
                </a:schemeClr>
              </a:solidFill>
            </a:endParaRPr>
          </a:p>
        </p:txBody>
      </p:sp>
      <p:sp>
        <p:nvSpPr>
          <p:cNvPr id="3" name="Untertitel 2"/>
          <p:cNvSpPr>
            <a:spLocks noGrp="1"/>
          </p:cNvSpPr>
          <p:nvPr>
            <p:ph type="subTitle" idx="1"/>
          </p:nvPr>
        </p:nvSpPr>
        <p:spPr>
          <a:xfrm>
            <a:off x="1371600" y="3356992"/>
            <a:ext cx="6400800" cy="2736304"/>
          </a:xfrm>
        </p:spPr>
        <p:txBody>
          <a:bodyPr>
            <a:normAutofit fontScale="70000" lnSpcReduction="20000"/>
          </a:bodyPr>
          <a:lstStyle/>
          <a:p>
            <a:r>
              <a:rPr lang="en-US" sz="2900" b="1" dirty="0">
                <a:solidFill>
                  <a:schemeClr val="accent2">
                    <a:lumMod val="75000"/>
                  </a:schemeClr>
                </a:solidFill>
              </a:rPr>
              <a:t>Our very organism holds memories and glimpses of that long life of our ancestors which still goes on among so many of our contemporaries</a:t>
            </a:r>
            <a:r>
              <a:rPr lang="en-US" sz="2900" b="1" dirty="0" smtClean="0">
                <a:solidFill>
                  <a:schemeClr val="accent2">
                    <a:lumMod val="75000"/>
                  </a:schemeClr>
                </a:solidFill>
              </a:rPr>
              <a:t>.</a:t>
            </a:r>
          </a:p>
          <a:p>
            <a:endParaRPr lang="en-US" sz="2600" b="1" dirty="0" smtClean="0">
              <a:solidFill>
                <a:schemeClr val="accent2">
                  <a:lumMod val="75000"/>
                </a:schemeClr>
              </a:solidFill>
            </a:endParaRPr>
          </a:p>
          <a:p>
            <a:r>
              <a:rPr lang="en-US" sz="2300" dirty="0" smtClean="0">
                <a:solidFill>
                  <a:schemeClr val="accent2">
                    <a:lumMod val="75000"/>
                  </a:schemeClr>
                </a:solidFill>
              </a:rPr>
              <a:t>Jane </a:t>
            </a:r>
            <a:r>
              <a:rPr lang="en-US" sz="2300" dirty="0">
                <a:solidFill>
                  <a:schemeClr val="accent2">
                    <a:lumMod val="75000"/>
                  </a:schemeClr>
                </a:solidFill>
              </a:rPr>
              <a:t>Addams (1860–1935), U.S. social worker and social reformer.</a:t>
            </a:r>
            <a:br>
              <a:rPr lang="en-US" sz="2300" dirty="0">
                <a:solidFill>
                  <a:schemeClr val="accent2">
                    <a:lumMod val="75000"/>
                  </a:schemeClr>
                </a:solidFill>
              </a:rPr>
            </a:br>
            <a:endParaRPr lang="en-US" sz="2300" dirty="0" smtClean="0">
              <a:solidFill>
                <a:schemeClr val="accent2">
                  <a:lumMod val="75000"/>
                </a:schemeClr>
              </a:solidFill>
            </a:endParaRPr>
          </a:p>
          <a:p>
            <a:endParaRPr lang="en-US" sz="2300" dirty="0">
              <a:solidFill>
                <a:schemeClr val="accent4">
                  <a:lumMod val="50000"/>
                </a:schemeClr>
              </a:solidFill>
            </a:endParaRPr>
          </a:p>
          <a:p>
            <a:endParaRPr lang="en-US" sz="2300" dirty="0" smtClean="0">
              <a:solidFill>
                <a:schemeClr val="accent4">
                  <a:lumMod val="50000"/>
                </a:schemeClr>
              </a:solidFill>
            </a:endParaRPr>
          </a:p>
          <a:p>
            <a:r>
              <a:rPr lang="en-US" dirty="0"/>
              <a:t/>
            </a:r>
            <a:br>
              <a:rPr lang="en-US" dirty="0"/>
            </a:br>
            <a:r>
              <a:rPr lang="en-US" sz="1700" dirty="0" smtClean="0">
                <a:hlinkClick r:id="rId2"/>
              </a:rPr>
              <a:t>http</a:t>
            </a:r>
            <a:r>
              <a:rPr lang="en-US" sz="1700" dirty="0">
                <a:hlinkClick r:id="rId2"/>
              </a:rPr>
              <a:t>://quotes.dictionary.com/We_all_bear_traces_of_the_starvation_struggle#21kluPJ5Pj7b2EsR.99</a:t>
            </a:r>
            <a:endParaRPr lang="en-US" sz="1700" dirty="0"/>
          </a:p>
          <a:p>
            <a:endParaRPr lang="de-DE" dirty="0"/>
          </a:p>
        </p:txBody>
      </p:sp>
      <p:pic>
        <p:nvPicPr>
          <p:cNvPr id="2050" name="Grafik 2" descr="EU_flag_LLP_EN-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431" y="404664"/>
            <a:ext cx="1379538" cy="5334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Neues Logo-accepted-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336401"/>
            <a:ext cx="1058863" cy="6016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6"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7" name="Rectangle 6"/>
          <p:cNvSpPr>
            <a:spLocks noChangeArrowheads="1"/>
          </p:cNvSpPr>
          <p:nvPr/>
        </p:nvSpPr>
        <p:spPr bwMode="auto">
          <a:xfrm>
            <a:off x="0" y="990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smtClean="0">
                <a:ln>
                  <a:noFill/>
                </a:ln>
                <a:solidFill>
                  <a:schemeClr val="tx1"/>
                </a:solidFill>
                <a:effectLst/>
                <a:latin typeface="Arial" pitchFamily="34" charset="0"/>
                <a:cs typeface="Arial" pitchFamily="34" charset="0"/>
              </a:rPr>
              <a:t>                                                                                                        </a:t>
            </a:r>
          </a:p>
        </p:txBody>
      </p:sp>
      <p:sp>
        <p:nvSpPr>
          <p:cNvPr id="8" name="Datumsplatzhalter 7"/>
          <p:cNvSpPr>
            <a:spLocks noGrp="1"/>
          </p:cNvSpPr>
          <p:nvPr>
            <p:ph type="dt" sz="half" idx="10"/>
          </p:nvPr>
        </p:nvSpPr>
        <p:spPr/>
        <p:txBody>
          <a:bodyPr/>
          <a:lstStyle/>
          <a:p>
            <a:fld id="{E3A29BF8-8A47-460E-9040-85DA4B06802C}" type="datetime4">
              <a:rPr lang="en-US" smtClean="0"/>
              <a:t>May 12, 2014</a:t>
            </a:fld>
            <a:endParaRPr lang="de-DE"/>
          </a:p>
        </p:txBody>
      </p:sp>
      <p:sp>
        <p:nvSpPr>
          <p:cNvPr id="9" name="Fußzeilenplatzhalter 8"/>
          <p:cNvSpPr>
            <a:spLocks noGrp="1"/>
          </p:cNvSpPr>
          <p:nvPr>
            <p:ph type="ftr" sz="quarter" idx="11"/>
          </p:nvPr>
        </p:nvSpPr>
        <p:spPr/>
        <p:txBody>
          <a:bodyPr/>
          <a:lstStyle/>
          <a:p>
            <a:r>
              <a:rPr lang="de-DE" smtClean="0"/>
              <a:t>©Grundtvig Project “Memory Boxes” - VHS-Olching – Hélène Sajons </a:t>
            </a:r>
            <a:endParaRPr lang="de-DE"/>
          </a:p>
        </p:txBody>
      </p:sp>
      <p:sp>
        <p:nvSpPr>
          <p:cNvPr id="10" name="Foliennummernplatzhalter 9"/>
          <p:cNvSpPr>
            <a:spLocks noGrp="1"/>
          </p:cNvSpPr>
          <p:nvPr>
            <p:ph type="sldNum" sz="quarter" idx="12"/>
          </p:nvPr>
        </p:nvSpPr>
        <p:spPr/>
        <p:txBody>
          <a:bodyPr/>
          <a:lstStyle/>
          <a:p>
            <a:fld id="{4961C00B-503C-4BE8-B3EA-CE8AE422DCFE}" type="slidenum">
              <a:rPr lang="de-DE" smtClean="0"/>
              <a:t>1</a:t>
            </a:fld>
            <a:endParaRPr lang="de-DE"/>
          </a:p>
        </p:txBody>
      </p:sp>
    </p:spTree>
    <p:extLst>
      <p:ext uri="{BB962C8B-B14F-4D97-AF65-F5344CB8AC3E}">
        <p14:creationId xmlns:p14="http://schemas.microsoft.com/office/powerpoint/2010/main" val="1029693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1FFE32-A76E-4B1E-AC0B-832ECF2CA086}" type="datetime4">
              <a:rPr lang="en-US" smtClean="0"/>
              <a:t>May 12, 2014</a:t>
            </a:fld>
            <a:endParaRPr lang="de-DE"/>
          </a:p>
        </p:txBody>
      </p:sp>
      <p:sp>
        <p:nvSpPr>
          <p:cNvPr id="3" name="Fußzeilenplatzhalter 2"/>
          <p:cNvSpPr>
            <a:spLocks noGrp="1"/>
          </p:cNvSpPr>
          <p:nvPr>
            <p:ph type="ftr" sz="quarter" idx="11"/>
          </p:nvPr>
        </p:nvSpPr>
        <p:spPr/>
        <p:txBody>
          <a:bodyPr/>
          <a:lstStyle/>
          <a:p>
            <a:r>
              <a:rPr lang="de-DE" smtClean="0"/>
              <a:t>©Grundtvig Project “Memory Boxes” - VHS-Olching – Hélène Sajons </a:t>
            </a:r>
            <a:endParaRPr lang="de-DE"/>
          </a:p>
        </p:txBody>
      </p:sp>
      <p:sp>
        <p:nvSpPr>
          <p:cNvPr id="4" name="Foliennummernplatzhalter 3"/>
          <p:cNvSpPr>
            <a:spLocks noGrp="1"/>
          </p:cNvSpPr>
          <p:nvPr>
            <p:ph type="sldNum" sz="quarter" idx="12"/>
          </p:nvPr>
        </p:nvSpPr>
        <p:spPr/>
        <p:txBody>
          <a:bodyPr/>
          <a:lstStyle/>
          <a:p>
            <a:fld id="{4961C00B-503C-4BE8-B3EA-CE8AE422DCFE}" type="slidenum">
              <a:rPr lang="de-DE" smtClean="0"/>
              <a:t>2</a:t>
            </a:fld>
            <a:endParaRPr lang="de-DE"/>
          </a:p>
        </p:txBody>
      </p:sp>
      <p:sp>
        <p:nvSpPr>
          <p:cNvPr id="5" name="Titel 1"/>
          <p:cNvSpPr txBox="1">
            <a:spLocks/>
          </p:cNvSpPr>
          <p:nvPr/>
        </p:nvSpPr>
        <p:spPr>
          <a:xfrm>
            <a:off x="681831" y="1159194"/>
            <a:ext cx="7772400" cy="147002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a:solidFill>
                  <a:schemeClr val="accent2">
                    <a:lumMod val="75000"/>
                  </a:schemeClr>
                </a:solidFill>
              </a:rPr>
              <a:t>Q</a:t>
            </a:r>
            <a:r>
              <a:rPr lang="en-GB" sz="3200" b="1" dirty="0" smtClean="0">
                <a:solidFill>
                  <a:schemeClr val="accent2">
                    <a:lumMod val="75000"/>
                  </a:schemeClr>
                </a:solidFill>
              </a:rPr>
              <a:t>uestions for the interviews about memories related to senses</a:t>
            </a:r>
            <a:r>
              <a:rPr lang="de-DE" sz="3200" dirty="0" smtClean="0"/>
              <a:t/>
            </a:r>
            <a:br>
              <a:rPr lang="de-DE" sz="3200" dirty="0" smtClean="0"/>
            </a:br>
            <a:endParaRPr lang="de-DE" sz="3200" dirty="0"/>
          </a:p>
        </p:txBody>
      </p:sp>
      <p:sp>
        <p:nvSpPr>
          <p:cNvPr id="6" name="Untertitel 2"/>
          <p:cNvSpPr txBox="1">
            <a:spLocks/>
          </p:cNvSpPr>
          <p:nvPr/>
        </p:nvSpPr>
        <p:spPr>
          <a:xfrm>
            <a:off x="1373311" y="2629219"/>
            <a:ext cx="6400800" cy="273630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dirty="0"/>
          </a:p>
        </p:txBody>
      </p:sp>
      <p:pic>
        <p:nvPicPr>
          <p:cNvPr id="7" name="Grafik 2" descr="EU_flag_LLP_EN-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831" y="557064"/>
            <a:ext cx="1379538" cy="533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Neues Logo-accepted-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4680" y="488801"/>
            <a:ext cx="1058863" cy="60166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5"/>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1" name="Rectangle 6"/>
          <p:cNvSpPr>
            <a:spLocks noChangeArrowheads="1"/>
          </p:cNvSpPr>
          <p:nvPr/>
        </p:nvSpPr>
        <p:spPr bwMode="auto">
          <a:xfrm>
            <a:off x="15240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smtClean="0">
                <a:ln>
                  <a:noFill/>
                </a:ln>
                <a:solidFill>
                  <a:schemeClr val="tx1"/>
                </a:solidFill>
                <a:effectLst/>
                <a:latin typeface="Arial" pitchFamily="34" charset="0"/>
                <a:cs typeface="Arial" pitchFamily="34" charset="0"/>
              </a:rPr>
              <a:t>                                                                                                        </a:t>
            </a:r>
          </a:p>
        </p:txBody>
      </p:sp>
      <p:sp>
        <p:nvSpPr>
          <p:cNvPr id="12" name="Datumsplatzhalter 7"/>
          <p:cNvSpPr txBox="1">
            <a:spLocks/>
          </p:cNvSpPr>
          <p:nvPr/>
        </p:nvSpPr>
        <p:spPr>
          <a:xfrm>
            <a:off x="609600" y="6508750"/>
            <a:ext cx="21336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5" name="Rechteck 14"/>
          <p:cNvSpPr/>
          <p:nvPr/>
        </p:nvSpPr>
        <p:spPr>
          <a:xfrm>
            <a:off x="1331640" y="2289211"/>
            <a:ext cx="6048672" cy="3416320"/>
          </a:xfrm>
          <a:prstGeom prst="rect">
            <a:avLst/>
          </a:prstGeom>
        </p:spPr>
        <p:txBody>
          <a:bodyPr wrap="square">
            <a:spAutoFit/>
          </a:bodyPr>
          <a:lstStyle/>
          <a:p>
            <a:pPr marL="285750" lvl="0" indent="-285750">
              <a:buFont typeface="Wingdings" panose="05000000000000000000" pitchFamily="2" charset="2"/>
              <a:buChar char="§"/>
            </a:pPr>
            <a:endParaRPr lang="pt-BR" b="1" dirty="0" smtClean="0">
              <a:solidFill>
                <a:schemeClr val="accent4">
                  <a:lumMod val="50000"/>
                </a:schemeClr>
              </a:solidFill>
            </a:endParaRPr>
          </a:p>
          <a:p>
            <a:pPr marL="285750" lvl="0" indent="-285750">
              <a:buFont typeface="Wingdings" panose="05000000000000000000" pitchFamily="2" charset="2"/>
              <a:buChar char="§"/>
            </a:pPr>
            <a:r>
              <a:rPr lang="pt-BR" b="1" dirty="0" smtClean="0">
                <a:solidFill>
                  <a:schemeClr val="accent2">
                    <a:lumMod val="75000"/>
                  </a:schemeClr>
                </a:solidFill>
              </a:rPr>
              <a:t>When </a:t>
            </a:r>
            <a:r>
              <a:rPr lang="pt-BR" b="1" dirty="0">
                <a:solidFill>
                  <a:schemeClr val="accent2">
                    <a:lumMod val="75000"/>
                  </a:schemeClr>
                </a:solidFill>
              </a:rPr>
              <a:t>you think about your childhood what images or scenes come to your mind?</a:t>
            </a:r>
            <a:endParaRPr lang="de-DE" dirty="0">
              <a:solidFill>
                <a:schemeClr val="accent2">
                  <a:lumMod val="75000"/>
                </a:schemeClr>
              </a:solidFill>
            </a:endParaRPr>
          </a:p>
          <a:p>
            <a:pPr marL="285750" lvl="0" indent="-285750">
              <a:buFont typeface="Arial" panose="020B0604020202020204" pitchFamily="34" charset="0"/>
              <a:buChar char="•"/>
            </a:pPr>
            <a:r>
              <a:rPr lang="en-US" b="1" dirty="0">
                <a:solidFill>
                  <a:schemeClr val="accent2">
                    <a:lumMod val="75000"/>
                  </a:schemeClr>
                </a:solidFill>
              </a:rPr>
              <a:t>Which of the things you touched left the strongest feeling in you?</a:t>
            </a:r>
            <a:endParaRPr lang="de-DE" dirty="0">
              <a:solidFill>
                <a:schemeClr val="accent2">
                  <a:lumMod val="75000"/>
                </a:schemeClr>
              </a:solidFill>
            </a:endParaRPr>
          </a:p>
          <a:p>
            <a:pPr marL="285750" lvl="0" indent="-285750">
              <a:buFont typeface="Arial" panose="020B0604020202020204" pitchFamily="34" charset="0"/>
              <a:buChar char="•"/>
            </a:pPr>
            <a:r>
              <a:rPr lang="pt-BR" b="1" dirty="0">
                <a:solidFill>
                  <a:schemeClr val="accent2">
                    <a:lumMod val="75000"/>
                  </a:schemeClr>
                </a:solidFill>
              </a:rPr>
              <a:t>Do you remember any noises, sounds, music that had a strong influence on you?</a:t>
            </a:r>
            <a:endParaRPr lang="de-DE" dirty="0">
              <a:solidFill>
                <a:schemeClr val="accent2">
                  <a:lumMod val="75000"/>
                </a:schemeClr>
              </a:solidFill>
            </a:endParaRPr>
          </a:p>
          <a:p>
            <a:pPr marL="285750" lvl="0" indent="-285750">
              <a:buFont typeface="Arial" panose="020B0604020202020204" pitchFamily="34" charset="0"/>
              <a:buChar char="•"/>
            </a:pPr>
            <a:r>
              <a:rPr lang="en-US" b="1" dirty="0">
                <a:solidFill>
                  <a:schemeClr val="accent2">
                    <a:lumMod val="75000"/>
                  </a:schemeClr>
                </a:solidFill>
              </a:rPr>
              <a:t>Are there any tastes that you associate with your childhood or your past?</a:t>
            </a:r>
            <a:endParaRPr lang="de-DE" dirty="0">
              <a:solidFill>
                <a:schemeClr val="accent2">
                  <a:lumMod val="75000"/>
                </a:schemeClr>
              </a:solidFill>
            </a:endParaRPr>
          </a:p>
          <a:p>
            <a:pPr marL="285750" lvl="0" indent="-285750">
              <a:buFont typeface="Arial" panose="020B0604020202020204" pitchFamily="34" charset="0"/>
              <a:buChar char="•"/>
            </a:pPr>
            <a:r>
              <a:rPr lang="pt-BR" b="1" dirty="0">
                <a:solidFill>
                  <a:schemeClr val="accent2">
                    <a:lumMod val="75000"/>
                  </a:schemeClr>
                </a:solidFill>
              </a:rPr>
              <a:t>Can you think of any smell that you will never forget?</a:t>
            </a:r>
            <a:endParaRPr lang="de-DE" dirty="0">
              <a:solidFill>
                <a:schemeClr val="accent2">
                  <a:lumMod val="75000"/>
                </a:schemeClr>
              </a:solidFill>
            </a:endParaRPr>
          </a:p>
          <a:p>
            <a:pPr marL="285750" lvl="0" indent="-285750">
              <a:buFont typeface="Arial" panose="020B0604020202020204" pitchFamily="34" charset="0"/>
              <a:buChar char="•"/>
            </a:pPr>
            <a:r>
              <a:rPr lang="en-US" b="1" dirty="0">
                <a:solidFill>
                  <a:schemeClr val="accent2">
                    <a:lumMod val="75000"/>
                  </a:schemeClr>
                </a:solidFill>
              </a:rPr>
              <a:t>Are there any historical events which had an impact on you or somebody close to you?</a:t>
            </a:r>
            <a:endParaRPr lang="de-DE" dirty="0">
              <a:solidFill>
                <a:schemeClr val="accent2">
                  <a:lumMod val="75000"/>
                </a:schemeClr>
              </a:solidFill>
            </a:endParaRPr>
          </a:p>
        </p:txBody>
      </p:sp>
    </p:spTree>
    <p:extLst>
      <p:ext uri="{BB962C8B-B14F-4D97-AF65-F5344CB8AC3E}">
        <p14:creationId xmlns:p14="http://schemas.microsoft.com/office/powerpoint/2010/main" val="565574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 name="Picture 10" descr="C:\Users\HSajons\Pictures\Bilder 2013-selected\Famille\Maman-Papa\maman 1-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5" y="1381400"/>
            <a:ext cx="1319511" cy="140983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6240" y="2895502"/>
            <a:ext cx="1418931" cy="1501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descr="C:\Users\HSajons\Pictures\Bilder Memory Boxes\Lublin-März 14\Bilder von Helene\Wolfgang-Lubl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58311" y="4509120"/>
            <a:ext cx="1462162" cy="143333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HSajons\Pictures\Bilder IMAB\Bilder Irini\EU-Workshop\EU_Impress_Mi130-CELIA-we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1805327"/>
            <a:ext cx="1367059" cy="122806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HSajons\Pictures\Bilder IMAB\Bilder Celia\Helga.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19872" y="4673723"/>
            <a:ext cx="1532571" cy="144586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HSajons\Pictures\Bilder IMAB\Bilder Celia\Gerda-IMAB.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0581" y="3327778"/>
            <a:ext cx="1635115" cy="1452564"/>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p:cNvSpPr>
            <a:spLocks noGrp="1"/>
          </p:cNvSpPr>
          <p:nvPr>
            <p:ph type="dt" sz="half" idx="10"/>
          </p:nvPr>
        </p:nvSpPr>
        <p:spPr/>
        <p:txBody>
          <a:bodyPr/>
          <a:lstStyle/>
          <a:p>
            <a:fld id="{471FFE32-A76E-4B1E-AC0B-832ECF2CA086}" type="datetime4">
              <a:rPr lang="en-US" smtClean="0"/>
              <a:t>May 12, 2014</a:t>
            </a:fld>
            <a:endParaRPr lang="de-DE"/>
          </a:p>
        </p:txBody>
      </p:sp>
      <p:sp>
        <p:nvSpPr>
          <p:cNvPr id="3" name="Fußzeilenplatzhalter 2"/>
          <p:cNvSpPr>
            <a:spLocks noGrp="1"/>
          </p:cNvSpPr>
          <p:nvPr>
            <p:ph type="ftr" sz="quarter" idx="11"/>
          </p:nvPr>
        </p:nvSpPr>
        <p:spPr/>
        <p:txBody>
          <a:bodyPr/>
          <a:lstStyle/>
          <a:p>
            <a:r>
              <a:rPr lang="de-DE" smtClean="0"/>
              <a:t>©Grundtvig Project “Memory Boxes” - VHS-Olching – Hélène Sajons </a:t>
            </a:r>
            <a:endParaRPr lang="de-DE"/>
          </a:p>
        </p:txBody>
      </p:sp>
      <p:sp>
        <p:nvSpPr>
          <p:cNvPr id="4" name="Foliennummernplatzhalter 3"/>
          <p:cNvSpPr>
            <a:spLocks noGrp="1"/>
          </p:cNvSpPr>
          <p:nvPr>
            <p:ph type="sldNum" sz="quarter" idx="12"/>
          </p:nvPr>
        </p:nvSpPr>
        <p:spPr/>
        <p:txBody>
          <a:bodyPr/>
          <a:lstStyle/>
          <a:p>
            <a:fld id="{4961C00B-503C-4BE8-B3EA-CE8AE422DCFE}" type="slidenum">
              <a:rPr lang="de-DE" smtClean="0"/>
              <a:t>3</a:t>
            </a:fld>
            <a:endParaRPr lang="de-DE"/>
          </a:p>
        </p:txBody>
      </p:sp>
      <p:pic>
        <p:nvPicPr>
          <p:cNvPr id="5" name="Grafik 2" descr="EU_flag_LLP_EN-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1831" y="557064"/>
            <a:ext cx="1379538" cy="533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Neues Logo-accepted-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244680" y="488801"/>
            <a:ext cx="1058863" cy="601663"/>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681831" y="1124476"/>
            <a:ext cx="7274545" cy="1200329"/>
          </a:xfrm>
          <a:prstGeom prst="rect">
            <a:avLst/>
          </a:prstGeom>
        </p:spPr>
        <p:txBody>
          <a:bodyPr wrap="square">
            <a:spAutoFit/>
          </a:bodyPr>
          <a:lstStyle/>
          <a:p>
            <a:r>
              <a:rPr lang="en-US" sz="2400" b="1" dirty="0">
                <a:solidFill>
                  <a:schemeClr val="accent2">
                    <a:lumMod val="75000"/>
                  </a:schemeClr>
                </a:solidFill>
              </a:rPr>
              <a:t>The persons who answered the questions </a:t>
            </a:r>
            <a:endParaRPr lang="de-DE" sz="2400" dirty="0">
              <a:solidFill>
                <a:schemeClr val="accent2">
                  <a:lumMod val="75000"/>
                </a:schemeClr>
              </a:solidFill>
            </a:endParaRPr>
          </a:p>
          <a:p>
            <a:r>
              <a:rPr lang="de-DE" sz="2400" dirty="0" smtClean="0"/>
              <a:t/>
            </a:r>
            <a:br>
              <a:rPr lang="de-DE" sz="2400" dirty="0" smtClean="0"/>
            </a:br>
            <a:endParaRPr lang="de-DE" sz="2400" dirty="0"/>
          </a:p>
        </p:txBody>
      </p:sp>
      <p:graphicFrame>
        <p:nvGraphicFramePr>
          <p:cNvPr id="8" name="Tabelle 7"/>
          <p:cNvGraphicFramePr>
            <a:graphicFrameLocks noGrp="1"/>
          </p:cNvGraphicFramePr>
          <p:nvPr>
            <p:extLst>
              <p:ext uri="{D42A27DB-BD31-4B8C-83A1-F6EECF244321}">
                <p14:modId xmlns:p14="http://schemas.microsoft.com/office/powerpoint/2010/main" val="131733116"/>
              </p:ext>
            </p:extLst>
          </p:nvPr>
        </p:nvGraphicFramePr>
        <p:xfrm>
          <a:off x="1691680" y="1848977"/>
          <a:ext cx="5976664" cy="2592287"/>
        </p:xfrm>
        <a:graphic>
          <a:graphicData uri="http://schemas.openxmlformats.org/drawingml/2006/table">
            <a:tbl>
              <a:tblPr firstRow="1" bandRow="1">
                <a:tableStyleId>{E8B1032C-EA38-4F05-BA0D-38AFFFC7BED3}</a:tableStyleId>
              </a:tblPr>
              <a:tblGrid>
                <a:gridCol w="3127324"/>
                <a:gridCol w="2849340"/>
              </a:tblGrid>
              <a:tr h="2592287">
                <a:tc>
                  <a:txBody>
                    <a:bodyPr/>
                    <a:lstStyle/>
                    <a:p>
                      <a:r>
                        <a:rPr lang="en-US" sz="2000" b="1" kern="1200" dirty="0" smtClean="0">
                          <a:solidFill>
                            <a:schemeClr val="accent2">
                              <a:lumMod val="75000"/>
                            </a:schemeClr>
                          </a:solidFill>
                          <a:effectLst/>
                          <a:latin typeface="+mn-lt"/>
                          <a:ea typeface="+mn-ea"/>
                          <a:cs typeface="+mn-cs"/>
                        </a:rPr>
                        <a:t>Celia, 50, in Portuguese</a:t>
                      </a:r>
                    </a:p>
                    <a:p>
                      <a:r>
                        <a:rPr lang="en-US" sz="2000" b="1" kern="1200" dirty="0" smtClean="0">
                          <a:solidFill>
                            <a:schemeClr val="accent2">
                              <a:lumMod val="75000"/>
                            </a:schemeClr>
                          </a:solidFill>
                          <a:effectLst/>
                          <a:latin typeface="+mn-lt"/>
                          <a:ea typeface="+mn-ea"/>
                          <a:cs typeface="+mn-cs"/>
                        </a:rPr>
                        <a:t>Christa, 54, in English</a:t>
                      </a:r>
                      <a:endParaRPr lang="de-DE" sz="2000" b="1" kern="1200" dirty="0" smtClean="0">
                        <a:solidFill>
                          <a:schemeClr val="accent2">
                            <a:lumMod val="75000"/>
                          </a:schemeClr>
                        </a:solidFill>
                        <a:effectLst/>
                        <a:latin typeface="+mn-lt"/>
                        <a:ea typeface="+mn-ea"/>
                        <a:cs typeface="+mn-cs"/>
                      </a:endParaRPr>
                    </a:p>
                    <a:p>
                      <a:r>
                        <a:rPr lang="en-US" sz="2000" b="1" kern="1200" dirty="0" smtClean="0">
                          <a:solidFill>
                            <a:schemeClr val="accent2">
                              <a:lumMod val="75000"/>
                            </a:schemeClr>
                          </a:solidFill>
                          <a:effectLst/>
                          <a:latin typeface="+mn-lt"/>
                          <a:ea typeface="+mn-ea"/>
                          <a:cs typeface="+mn-cs"/>
                        </a:rPr>
                        <a:t>Dolores, 59, in English</a:t>
                      </a:r>
                      <a:endParaRPr lang="de-DE" sz="2000" b="1" kern="1200" dirty="0" smtClean="0">
                        <a:solidFill>
                          <a:schemeClr val="accent2">
                            <a:lumMod val="75000"/>
                          </a:schemeClr>
                        </a:solidFill>
                        <a:effectLst/>
                        <a:latin typeface="+mn-lt"/>
                        <a:ea typeface="+mn-ea"/>
                        <a:cs typeface="+mn-cs"/>
                      </a:endParaRPr>
                    </a:p>
                    <a:p>
                      <a:r>
                        <a:rPr lang="de-DE" sz="2000" b="1" kern="1200" dirty="0" smtClean="0">
                          <a:solidFill>
                            <a:schemeClr val="accent2">
                              <a:lumMod val="75000"/>
                            </a:schemeClr>
                          </a:solidFill>
                          <a:effectLst/>
                          <a:latin typeface="+mn-lt"/>
                          <a:ea typeface="+mn-ea"/>
                          <a:cs typeface="+mn-cs"/>
                        </a:rPr>
                        <a:t>Gerda, 68, in English</a:t>
                      </a:r>
                    </a:p>
                    <a:p>
                      <a:r>
                        <a:rPr lang="de-DE" sz="2000" b="1" kern="1200" dirty="0" smtClean="0">
                          <a:solidFill>
                            <a:schemeClr val="accent2">
                              <a:lumMod val="75000"/>
                            </a:schemeClr>
                          </a:solidFill>
                          <a:effectLst/>
                          <a:latin typeface="+mn-lt"/>
                          <a:ea typeface="+mn-ea"/>
                          <a:cs typeface="+mn-cs"/>
                        </a:rPr>
                        <a:t>Hanni S., 66, in German</a:t>
                      </a:r>
                    </a:p>
                    <a:p>
                      <a:r>
                        <a:rPr lang="en-US" sz="2000" b="1" kern="1200" dirty="0" smtClean="0">
                          <a:solidFill>
                            <a:schemeClr val="accent2">
                              <a:lumMod val="75000"/>
                            </a:schemeClr>
                          </a:solidFill>
                          <a:effectLst/>
                          <a:latin typeface="+mn-lt"/>
                          <a:ea typeface="+mn-ea"/>
                          <a:cs typeface="+mn-cs"/>
                        </a:rPr>
                        <a:t>Harry, 74, in English</a:t>
                      </a:r>
                      <a:endParaRPr lang="de-DE" sz="2000" b="1" kern="1200" dirty="0" smtClean="0">
                        <a:solidFill>
                          <a:schemeClr val="accent2">
                            <a:lumMod val="75000"/>
                          </a:schemeClr>
                        </a:solidFill>
                        <a:effectLst/>
                        <a:latin typeface="+mn-lt"/>
                        <a:ea typeface="+mn-ea"/>
                        <a:cs typeface="+mn-cs"/>
                      </a:endParaRPr>
                    </a:p>
                    <a:p>
                      <a:r>
                        <a:rPr lang="en-US" sz="2000" b="1" kern="1200" dirty="0" smtClean="0">
                          <a:solidFill>
                            <a:schemeClr val="accent2">
                              <a:lumMod val="75000"/>
                            </a:schemeClr>
                          </a:solidFill>
                          <a:effectLst/>
                          <a:latin typeface="+mn-lt"/>
                          <a:ea typeface="+mn-ea"/>
                          <a:cs typeface="+mn-cs"/>
                        </a:rPr>
                        <a:t>Heidi, 54, in English</a:t>
                      </a:r>
                      <a:endParaRPr lang="de-DE" sz="2000" b="1" kern="1200" dirty="0" smtClean="0">
                        <a:solidFill>
                          <a:schemeClr val="accent2">
                            <a:lumMod val="75000"/>
                          </a:schemeClr>
                        </a:solidFill>
                        <a:effectLst/>
                        <a:latin typeface="+mn-lt"/>
                        <a:ea typeface="+mn-ea"/>
                        <a:cs typeface="+mn-cs"/>
                      </a:endParaRPr>
                    </a:p>
                    <a:p>
                      <a:endParaRPr lang="de-DE" dirty="0">
                        <a:solidFill>
                          <a:schemeClr val="accent2">
                            <a:lumMod val="75000"/>
                          </a:schemeClr>
                        </a:solidFill>
                      </a:endParaRPr>
                    </a:p>
                  </a:txBody>
                  <a:tcPr/>
                </a:tc>
                <a:tc>
                  <a:txBody>
                    <a:bodyPr/>
                    <a:lstStyle/>
                    <a:p>
                      <a:r>
                        <a:rPr lang="en-US" sz="2000" b="1" kern="1200" dirty="0" smtClean="0">
                          <a:solidFill>
                            <a:schemeClr val="accent2">
                              <a:lumMod val="75000"/>
                            </a:schemeClr>
                          </a:solidFill>
                          <a:effectLst/>
                          <a:latin typeface="+mn-lt"/>
                          <a:ea typeface="+mn-ea"/>
                          <a:cs typeface="+mn-cs"/>
                        </a:rPr>
                        <a:t>Hélène, 65, in French</a:t>
                      </a:r>
                      <a:endParaRPr lang="de-DE" sz="2000" b="1" kern="1200" dirty="0" smtClean="0">
                        <a:solidFill>
                          <a:schemeClr val="accent2">
                            <a:lumMod val="75000"/>
                          </a:schemeClr>
                        </a:solidFill>
                        <a:effectLst/>
                        <a:latin typeface="+mn-lt"/>
                        <a:ea typeface="+mn-ea"/>
                        <a:cs typeface="+mn-cs"/>
                      </a:endParaRPr>
                    </a:p>
                    <a:p>
                      <a:r>
                        <a:rPr lang="en-US" sz="2000" b="1" kern="1200" dirty="0" smtClean="0">
                          <a:solidFill>
                            <a:schemeClr val="accent2">
                              <a:lumMod val="75000"/>
                            </a:schemeClr>
                          </a:solidFill>
                          <a:effectLst/>
                          <a:latin typeface="+mn-lt"/>
                          <a:ea typeface="+mn-ea"/>
                          <a:cs typeface="+mn-cs"/>
                        </a:rPr>
                        <a:t>Helga D., 67 in German</a:t>
                      </a:r>
                      <a:endParaRPr lang="de-DE" sz="2000" b="1" kern="1200" dirty="0" smtClean="0">
                        <a:solidFill>
                          <a:schemeClr val="accent2">
                            <a:lumMod val="75000"/>
                          </a:schemeClr>
                        </a:solidFill>
                        <a:effectLst/>
                        <a:latin typeface="+mn-lt"/>
                        <a:ea typeface="+mn-ea"/>
                        <a:cs typeface="+mn-cs"/>
                      </a:endParaRPr>
                    </a:p>
                    <a:p>
                      <a:r>
                        <a:rPr lang="en-US" sz="2000" b="1" kern="1200" dirty="0" smtClean="0">
                          <a:solidFill>
                            <a:schemeClr val="accent2">
                              <a:lumMod val="75000"/>
                            </a:schemeClr>
                          </a:solidFill>
                          <a:effectLst/>
                          <a:latin typeface="+mn-lt"/>
                          <a:ea typeface="+mn-ea"/>
                          <a:cs typeface="+mn-cs"/>
                        </a:rPr>
                        <a:t>Helga H., 72, in German</a:t>
                      </a:r>
                      <a:endParaRPr lang="de-DE" sz="2000" b="1" kern="1200" dirty="0" smtClean="0">
                        <a:solidFill>
                          <a:schemeClr val="accent2">
                            <a:lumMod val="75000"/>
                          </a:schemeClr>
                        </a:solidFill>
                        <a:effectLst/>
                        <a:latin typeface="+mn-lt"/>
                        <a:ea typeface="+mn-ea"/>
                        <a:cs typeface="+mn-cs"/>
                      </a:endParaRPr>
                    </a:p>
                    <a:p>
                      <a:r>
                        <a:rPr lang="en-US" sz="2000" b="1" kern="1200" dirty="0" err="1" smtClean="0">
                          <a:solidFill>
                            <a:schemeClr val="accent2">
                              <a:lumMod val="75000"/>
                            </a:schemeClr>
                          </a:solidFill>
                          <a:effectLst/>
                          <a:latin typeface="+mn-lt"/>
                          <a:ea typeface="+mn-ea"/>
                          <a:cs typeface="+mn-cs"/>
                        </a:rPr>
                        <a:t>Ilse</a:t>
                      </a:r>
                      <a:r>
                        <a:rPr lang="en-US" sz="2000" b="1" kern="1200" dirty="0" smtClean="0">
                          <a:solidFill>
                            <a:schemeClr val="accent2">
                              <a:lumMod val="75000"/>
                            </a:schemeClr>
                          </a:solidFill>
                          <a:effectLst/>
                          <a:latin typeface="+mn-lt"/>
                          <a:ea typeface="+mn-ea"/>
                          <a:cs typeface="+mn-cs"/>
                        </a:rPr>
                        <a:t>, 65, in English</a:t>
                      </a:r>
                      <a:endParaRPr lang="de-DE" sz="2000" b="1" kern="1200" dirty="0" smtClean="0">
                        <a:solidFill>
                          <a:schemeClr val="accent2">
                            <a:lumMod val="75000"/>
                          </a:schemeClr>
                        </a:solidFill>
                        <a:effectLst/>
                        <a:latin typeface="+mn-lt"/>
                        <a:ea typeface="+mn-ea"/>
                        <a:cs typeface="+mn-cs"/>
                      </a:endParaRPr>
                    </a:p>
                    <a:p>
                      <a:r>
                        <a:rPr lang="en-US" sz="2000" b="1" kern="1200" dirty="0" err="1" smtClean="0">
                          <a:solidFill>
                            <a:schemeClr val="accent2">
                              <a:lumMod val="75000"/>
                            </a:schemeClr>
                          </a:solidFill>
                          <a:effectLst/>
                          <a:latin typeface="+mn-lt"/>
                          <a:ea typeface="+mn-ea"/>
                          <a:cs typeface="+mn-cs"/>
                        </a:rPr>
                        <a:t>Marcelina</a:t>
                      </a:r>
                      <a:r>
                        <a:rPr lang="en-US" sz="2000" b="1" kern="1200" dirty="0" smtClean="0">
                          <a:solidFill>
                            <a:schemeClr val="accent2">
                              <a:lumMod val="75000"/>
                            </a:schemeClr>
                          </a:solidFill>
                          <a:effectLst/>
                          <a:latin typeface="+mn-lt"/>
                          <a:ea typeface="+mn-ea"/>
                          <a:cs typeface="+mn-cs"/>
                        </a:rPr>
                        <a:t>, 45, in English</a:t>
                      </a:r>
                      <a:endParaRPr lang="de-DE" sz="2000" b="1" kern="1200" dirty="0" smtClean="0">
                        <a:solidFill>
                          <a:schemeClr val="accent2">
                            <a:lumMod val="75000"/>
                          </a:schemeClr>
                        </a:solidFill>
                        <a:effectLst/>
                        <a:latin typeface="+mn-lt"/>
                        <a:ea typeface="+mn-ea"/>
                        <a:cs typeface="+mn-cs"/>
                      </a:endParaRPr>
                    </a:p>
                    <a:p>
                      <a:r>
                        <a:rPr lang="en-US" sz="2000" b="1" kern="1200" dirty="0" smtClean="0">
                          <a:solidFill>
                            <a:schemeClr val="accent2">
                              <a:lumMod val="75000"/>
                            </a:schemeClr>
                          </a:solidFill>
                          <a:effectLst/>
                          <a:latin typeface="+mn-lt"/>
                          <a:ea typeface="+mn-ea"/>
                          <a:cs typeface="+mn-cs"/>
                        </a:rPr>
                        <a:t>Natalie, 31, in German</a:t>
                      </a:r>
                      <a:endParaRPr lang="de-DE" sz="2000" b="1" kern="1200" dirty="0" smtClean="0">
                        <a:solidFill>
                          <a:schemeClr val="accent2">
                            <a:lumMod val="75000"/>
                          </a:schemeClr>
                        </a:solidFill>
                        <a:effectLst/>
                        <a:latin typeface="+mn-lt"/>
                        <a:ea typeface="+mn-ea"/>
                        <a:cs typeface="+mn-cs"/>
                      </a:endParaRPr>
                    </a:p>
                    <a:p>
                      <a:r>
                        <a:rPr lang="en-US" sz="2000" b="1" kern="1200" dirty="0" smtClean="0">
                          <a:solidFill>
                            <a:schemeClr val="accent2">
                              <a:lumMod val="75000"/>
                            </a:schemeClr>
                          </a:solidFill>
                          <a:effectLst/>
                          <a:latin typeface="+mn-lt"/>
                          <a:ea typeface="+mn-ea"/>
                          <a:cs typeface="+mn-cs"/>
                        </a:rPr>
                        <a:t>Wolfgang D., 67, in German</a:t>
                      </a:r>
                      <a:endParaRPr lang="de-DE" dirty="0">
                        <a:solidFill>
                          <a:schemeClr val="accent2">
                            <a:lumMod val="75000"/>
                          </a:schemeClr>
                        </a:solidFill>
                      </a:endParaRPr>
                    </a:p>
                  </a:txBody>
                  <a:tcPr/>
                </a:tc>
              </a:tr>
            </a:tbl>
          </a:graphicData>
        </a:graphic>
      </p:graphicFrame>
      <p:pic>
        <p:nvPicPr>
          <p:cNvPr id="3079" name="Picture 7" descr="C:\Users\HSajons\Pictures\Bilder Memory Boxes\Lublin-März 14\Bilder von Helene\Harry-Lublin.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5696" y="4701355"/>
            <a:ext cx="1350144" cy="1451867"/>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HSajons\Pictures\Bilder Memory Boxes\Lublin-März 14\Bilder von Helene\Hanny-Lublin.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36096" y="4871598"/>
            <a:ext cx="1517373" cy="1377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75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8284" y="4797152"/>
            <a:ext cx="1176722" cy="1176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84" y="3048797"/>
            <a:ext cx="1584177" cy="1188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descr="Katze Baby Katzen Wallpaper with 1366x768 Resolu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1124175"/>
            <a:ext cx="1615842" cy="1035320"/>
          </a:xfrm>
          <a:prstGeom prst="rect">
            <a:avLst/>
          </a:prstGeom>
          <a:noFill/>
          <a:extLst>
            <a:ext uri="{909E8E84-426E-40DD-AFC4-6F175D3DCCD1}">
              <a14:hiddenFill xmlns:a14="http://schemas.microsoft.com/office/drawing/2010/main">
                <a:solidFill>
                  <a:srgbClr val="FFFFFF"/>
                </a:solidFill>
              </a14:hiddenFill>
            </a:ext>
          </a:extLst>
        </p:spPr>
      </p:pic>
      <p:sp>
        <p:nvSpPr>
          <p:cNvPr id="2" name="Datumsplatzhalter 1"/>
          <p:cNvSpPr>
            <a:spLocks noGrp="1"/>
          </p:cNvSpPr>
          <p:nvPr>
            <p:ph type="dt" sz="half" idx="10"/>
          </p:nvPr>
        </p:nvSpPr>
        <p:spPr/>
        <p:txBody>
          <a:bodyPr/>
          <a:lstStyle/>
          <a:p>
            <a:fld id="{471FFE32-A76E-4B1E-AC0B-832ECF2CA086}" type="datetime4">
              <a:rPr lang="en-US" smtClean="0"/>
              <a:t>May 12, 2014</a:t>
            </a:fld>
            <a:endParaRPr lang="de-DE"/>
          </a:p>
        </p:txBody>
      </p:sp>
      <p:sp>
        <p:nvSpPr>
          <p:cNvPr id="3" name="Fußzeilenplatzhalter 2"/>
          <p:cNvSpPr>
            <a:spLocks noGrp="1"/>
          </p:cNvSpPr>
          <p:nvPr>
            <p:ph type="ftr" sz="quarter" idx="11"/>
          </p:nvPr>
        </p:nvSpPr>
        <p:spPr/>
        <p:txBody>
          <a:bodyPr/>
          <a:lstStyle/>
          <a:p>
            <a:r>
              <a:rPr lang="de-DE" smtClean="0"/>
              <a:t>©Grundtvig Project “Memory Boxes” - VHS-Olching – Hélène Sajons </a:t>
            </a:r>
            <a:endParaRPr lang="de-DE"/>
          </a:p>
        </p:txBody>
      </p:sp>
      <p:sp>
        <p:nvSpPr>
          <p:cNvPr id="4" name="Foliennummernplatzhalter 3"/>
          <p:cNvSpPr>
            <a:spLocks noGrp="1"/>
          </p:cNvSpPr>
          <p:nvPr>
            <p:ph type="sldNum" sz="quarter" idx="12"/>
          </p:nvPr>
        </p:nvSpPr>
        <p:spPr/>
        <p:txBody>
          <a:bodyPr/>
          <a:lstStyle/>
          <a:p>
            <a:fld id="{4961C00B-503C-4BE8-B3EA-CE8AE422DCFE}" type="slidenum">
              <a:rPr lang="de-DE" smtClean="0"/>
              <a:t>4</a:t>
            </a:fld>
            <a:endParaRPr lang="de-DE"/>
          </a:p>
        </p:txBody>
      </p:sp>
      <p:pic>
        <p:nvPicPr>
          <p:cNvPr id="5" name="Grafik 2" descr="EU_flag_LLP_EN-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1831" y="557064"/>
            <a:ext cx="1379538" cy="533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Neues Logo-accepted-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4680" y="488801"/>
            <a:ext cx="1058863" cy="601663"/>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827584" y="1340768"/>
            <a:ext cx="7128792" cy="4801314"/>
          </a:xfrm>
          <a:prstGeom prst="rect">
            <a:avLst/>
          </a:prstGeom>
        </p:spPr>
        <p:txBody>
          <a:bodyPr wrap="square">
            <a:spAutoFit/>
          </a:bodyPr>
          <a:lstStyle/>
          <a:p>
            <a:r>
              <a:rPr lang="en-US" b="1" dirty="0">
                <a:solidFill>
                  <a:schemeClr val="accent2">
                    <a:lumMod val="75000"/>
                  </a:schemeClr>
                </a:solidFill>
              </a:rPr>
              <a:t>Common </a:t>
            </a:r>
            <a:r>
              <a:rPr lang="en-US" b="1" dirty="0" smtClean="0">
                <a:solidFill>
                  <a:schemeClr val="accent2">
                    <a:lumMod val="75000"/>
                  </a:schemeClr>
                </a:solidFill>
              </a:rPr>
              <a:t>points in the answers:</a:t>
            </a:r>
            <a:endParaRPr lang="de-DE" dirty="0">
              <a:solidFill>
                <a:schemeClr val="accent2">
                  <a:lumMod val="75000"/>
                </a:schemeClr>
              </a:solidFill>
            </a:endParaRPr>
          </a:p>
          <a:p>
            <a:r>
              <a:rPr lang="en-US" b="1" dirty="0">
                <a:solidFill>
                  <a:schemeClr val="accent2">
                    <a:lumMod val="75000"/>
                  </a:schemeClr>
                </a:solidFill>
              </a:rPr>
              <a:t> </a:t>
            </a:r>
            <a:endParaRPr lang="de-DE" dirty="0">
              <a:solidFill>
                <a:schemeClr val="accent2">
                  <a:lumMod val="75000"/>
                </a:schemeClr>
              </a:solidFill>
            </a:endParaRPr>
          </a:p>
          <a:p>
            <a:r>
              <a:rPr lang="en-US" b="1" dirty="0">
                <a:solidFill>
                  <a:schemeClr val="accent2">
                    <a:lumMod val="75000"/>
                  </a:schemeClr>
                </a:solidFill>
              </a:rPr>
              <a:t>Childhood: </a:t>
            </a:r>
            <a:r>
              <a:rPr lang="en-US" dirty="0">
                <a:solidFill>
                  <a:schemeClr val="accent2">
                    <a:lumMod val="75000"/>
                  </a:schemeClr>
                </a:solidFill>
              </a:rPr>
              <a:t>	</a:t>
            </a:r>
            <a:endParaRPr lang="en-US" dirty="0" smtClean="0">
              <a:solidFill>
                <a:schemeClr val="accent2">
                  <a:lumMod val="75000"/>
                </a:schemeClr>
              </a:solidFill>
            </a:endParaRPr>
          </a:p>
          <a:p>
            <a:r>
              <a:rPr lang="en-US" dirty="0" smtClean="0">
                <a:solidFill>
                  <a:schemeClr val="accent2">
                    <a:lumMod val="75000"/>
                  </a:schemeClr>
                </a:solidFill>
              </a:rPr>
              <a:t>Lot </a:t>
            </a:r>
            <a:r>
              <a:rPr lang="en-US" dirty="0">
                <a:solidFill>
                  <a:schemeClr val="accent2">
                    <a:lumMod val="75000"/>
                  </a:schemeClr>
                </a:solidFill>
              </a:rPr>
              <a:t>of memories where bound to the relationship to the mother.</a:t>
            </a:r>
            <a:endParaRPr lang="de-DE" dirty="0">
              <a:solidFill>
                <a:schemeClr val="accent2">
                  <a:lumMod val="75000"/>
                </a:schemeClr>
              </a:solidFill>
            </a:endParaRPr>
          </a:p>
          <a:p>
            <a:r>
              <a:rPr lang="en-US" dirty="0" smtClean="0">
                <a:solidFill>
                  <a:schemeClr val="accent2">
                    <a:lumMod val="75000"/>
                  </a:schemeClr>
                </a:solidFill>
              </a:rPr>
              <a:t>For </a:t>
            </a:r>
            <a:r>
              <a:rPr lang="en-US" dirty="0">
                <a:solidFill>
                  <a:schemeClr val="accent2">
                    <a:lumMod val="75000"/>
                  </a:schemeClr>
                </a:solidFill>
              </a:rPr>
              <a:t>the elder ones the memories after the Second World War were very present.</a:t>
            </a:r>
            <a:endParaRPr lang="de-DE" dirty="0">
              <a:solidFill>
                <a:schemeClr val="accent2">
                  <a:lumMod val="75000"/>
                </a:schemeClr>
              </a:solidFill>
            </a:endParaRPr>
          </a:p>
          <a:p>
            <a:r>
              <a:rPr lang="en-US" dirty="0">
                <a:solidFill>
                  <a:schemeClr val="accent2">
                    <a:lumMod val="75000"/>
                  </a:schemeClr>
                </a:solidFill>
              </a:rPr>
              <a:t>For most of the persons </a:t>
            </a:r>
            <a:r>
              <a:rPr lang="en-US" dirty="0" smtClean="0">
                <a:solidFill>
                  <a:schemeClr val="accent2">
                    <a:lumMod val="75000"/>
                  </a:schemeClr>
                </a:solidFill>
              </a:rPr>
              <a:t>answering the questionnaire </a:t>
            </a:r>
            <a:r>
              <a:rPr lang="en-US" dirty="0">
                <a:solidFill>
                  <a:schemeClr val="accent2">
                    <a:lumMod val="75000"/>
                  </a:schemeClr>
                </a:solidFill>
              </a:rPr>
              <a:t>nature and living with the nature were important point in their past.</a:t>
            </a:r>
            <a:endParaRPr lang="de-DE" dirty="0">
              <a:solidFill>
                <a:schemeClr val="accent2">
                  <a:lumMod val="75000"/>
                </a:schemeClr>
              </a:solidFill>
            </a:endParaRPr>
          </a:p>
          <a:p>
            <a:r>
              <a:rPr lang="en-US" dirty="0">
                <a:solidFill>
                  <a:schemeClr val="accent2">
                    <a:lumMod val="75000"/>
                  </a:schemeClr>
                </a:solidFill>
              </a:rPr>
              <a:t> </a:t>
            </a:r>
            <a:endParaRPr lang="de-DE" dirty="0">
              <a:solidFill>
                <a:schemeClr val="accent2">
                  <a:lumMod val="75000"/>
                </a:schemeClr>
              </a:solidFill>
            </a:endParaRPr>
          </a:p>
          <a:p>
            <a:r>
              <a:rPr lang="en-US" b="1" dirty="0">
                <a:solidFill>
                  <a:schemeClr val="accent2">
                    <a:lumMod val="75000"/>
                  </a:schemeClr>
                </a:solidFill>
              </a:rPr>
              <a:t>Touching:</a:t>
            </a:r>
            <a:r>
              <a:rPr lang="en-US" dirty="0">
                <a:solidFill>
                  <a:schemeClr val="accent2">
                    <a:lumMod val="75000"/>
                  </a:schemeClr>
                </a:solidFill>
              </a:rPr>
              <a:t>	</a:t>
            </a:r>
            <a:endParaRPr lang="en-US" dirty="0" smtClean="0">
              <a:solidFill>
                <a:schemeClr val="accent2">
                  <a:lumMod val="75000"/>
                </a:schemeClr>
              </a:solidFill>
            </a:endParaRPr>
          </a:p>
          <a:p>
            <a:r>
              <a:rPr lang="en-US" dirty="0" smtClean="0">
                <a:solidFill>
                  <a:schemeClr val="accent2">
                    <a:lumMod val="75000"/>
                  </a:schemeClr>
                </a:solidFill>
              </a:rPr>
              <a:t>Persons </a:t>
            </a:r>
            <a:r>
              <a:rPr lang="en-US" dirty="0">
                <a:solidFill>
                  <a:schemeClr val="accent2">
                    <a:lumMod val="75000"/>
                  </a:schemeClr>
                </a:solidFill>
              </a:rPr>
              <a:t>and animals were the most relevant memories </a:t>
            </a:r>
            <a:r>
              <a:rPr lang="en-US" dirty="0" smtClean="0">
                <a:solidFill>
                  <a:schemeClr val="accent2">
                    <a:lumMod val="75000"/>
                  </a:schemeClr>
                </a:solidFill>
              </a:rPr>
              <a:t>related to </a:t>
            </a:r>
            <a:r>
              <a:rPr lang="en-US" dirty="0">
                <a:solidFill>
                  <a:schemeClr val="accent2">
                    <a:lumMod val="75000"/>
                  </a:schemeClr>
                </a:solidFill>
              </a:rPr>
              <a:t>that sense</a:t>
            </a:r>
            <a:r>
              <a:rPr lang="en-US" dirty="0" smtClean="0">
                <a:solidFill>
                  <a:schemeClr val="accent2">
                    <a:lumMod val="75000"/>
                  </a:schemeClr>
                </a:solidFill>
              </a:rPr>
              <a:t>. Especially taking children in one´s arms.</a:t>
            </a:r>
          </a:p>
          <a:p>
            <a:r>
              <a:rPr lang="en-US" dirty="0" smtClean="0">
                <a:solidFill>
                  <a:schemeClr val="accent2">
                    <a:lumMod val="75000"/>
                  </a:schemeClr>
                </a:solidFill>
              </a:rPr>
              <a:t>The most mentioned animal was “cat”.</a:t>
            </a:r>
            <a:endParaRPr lang="de-DE" dirty="0">
              <a:solidFill>
                <a:schemeClr val="accent2">
                  <a:lumMod val="75000"/>
                </a:schemeClr>
              </a:solidFill>
            </a:endParaRPr>
          </a:p>
          <a:p>
            <a:r>
              <a:rPr lang="en-US" dirty="0">
                <a:solidFill>
                  <a:schemeClr val="accent2">
                    <a:lumMod val="75000"/>
                  </a:schemeClr>
                </a:solidFill>
              </a:rPr>
              <a:t> </a:t>
            </a:r>
            <a:endParaRPr lang="de-DE" dirty="0">
              <a:solidFill>
                <a:schemeClr val="accent2">
                  <a:lumMod val="75000"/>
                </a:schemeClr>
              </a:solidFill>
            </a:endParaRPr>
          </a:p>
          <a:p>
            <a:r>
              <a:rPr lang="en-US" b="1" dirty="0">
                <a:solidFill>
                  <a:schemeClr val="accent2">
                    <a:lumMod val="75000"/>
                  </a:schemeClr>
                </a:solidFill>
              </a:rPr>
              <a:t>Music and sounds:</a:t>
            </a:r>
            <a:r>
              <a:rPr lang="en-US" dirty="0">
                <a:solidFill>
                  <a:schemeClr val="accent2">
                    <a:lumMod val="75000"/>
                  </a:schemeClr>
                </a:solidFill>
              </a:rPr>
              <a:t>	</a:t>
            </a:r>
            <a:endParaRPr lang="en-US" dirty="0" smtClean="0">
              <a:solidFill>
                <a:schemeClr val="accent2">
                  <a:lumMod val="75000"/>
                </a:schemeClr>
              </a:solidFill>
            </a:endParaRPr>
          </a:p>
          <a:p>
            <a:r>
              <a:rPr lang="en-US" dirty="0" smtClean="0">
                <a:solidFill>
                  <a:schemeClr val="accent2">
                    <a:lumMod val="75000"/>
                  </a:schemeClr>
                </a:solidFill>
              </a:rPr>
              <a:t>There</a:t>
            </a:r>
            <a:r>
              <a:rPr lang="en-US" dirty="0">
                <a:solidFill>
                  <a:schemeClr val="accent2">
                    <a:lumMod val="75000"/>
                  </a:schemeClr>
                </a:solidFill>
              </a:rPr>
              <a:t>, too, the elder generation had common remembrance of Elvis Presley, the Beatles, the Rolling Stones, e.g.</a:t>
            </a:r>
            <a:endParaRPr lang="de-DE" dirty="0">
              <a:solidFill>
                <a:schemeClr val="accent2">
                  <a:lumMod val="75000"/>
                </a:schemeClr>
              </a:solidFill>
            </a:endParaRPr>
          </a:p>
        </p:txBody>
      </p:sp>
    </p:spTree>
    <p:extLst>
      <p:ext uri="{BB962C8B-B14F-4D97-AF65-F5344CB8AC3E}">
        <p14:creationId xmlns:p14="http://schemas.microsoft.com/office/powerpoint/2010/main" val="2280020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276872"/>
            <a:ext cx="1296144"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umsplatzhalter 1"/>
          <p:cNvSpPr>
            <a:spLocks noGrp="1"/>
          </p:cNvSpPr>
          <p:nvPr>
            <p:ph type="dt" sz="half" idx="10"/>
          </p:nvPr>
        </p:nvSpPr>
        <p:spPr/>
        <p:txBody>
          <a:bodyPr/>
          <a:lstStyle/>
          <a:p>
            <a:fld id="{471FFE32-A76E-4B1E-AC0B-832ECF2CA086}" type="datetime4">
              <a:rPr lang="en-US" smtClean="0"/>
              <a:t>May 12, 2014</a:t>
            </a:fld>
            <a:endParaRPr lang="de-DE"/>
          </a:p>
        </p:txBody>
      </p:sp>
      <p:sp>
        <p:nvSpPr>
          <p:cNvPr id="3" name="Fußzeilenplatzhalter 2"/>
          <p:cNvSpPr>
            <a:spLocks noGrp="1"/>
          </p:cNvSpPr>
          <p:nvPr>
            <p:ph type="ftr" sz="quarter" idx="11"/>
          </p:nvPr>
        </p:nvSpPr>
        <p:spPr/>
        <p:txBody>
          <a:bodyPr/>
          <a:lstStyle/>
          <a:p>
            <a:r>
              <a:rPr lang="de-DE" smtClean="0"/>
              <a:t>©Grundtvig Project “Memory Boxes” - VHS-Olching – Hélène Sajons </a:t>
            </a:r>
            <a:endParaRPr lang="de-DE"/>
          </a:p>
        </p:txBody>
      </p:sp>
      <p:sp>
        <p:nvSpPr>
          <p:cNvPr id="4" name="Foliennummernplatzhalter 3"/>
          <p:cNvSpPr>
            <a:spLocks noGrp="1"/>
          </p:cNvSpPr>
          <p:nvPr>
            <p:ph type="sldNum" sz="quarter" idx="12"/>
          </p:nvPr>
        </p:nvSpPr>
        <p:spPr/>
        <p:txBody>
          <a:bodyPr/>
          <a:lstStyle/>
          <a:p>
            <a:fld id="{4961C00B-503C-4BE8-B3EA-CE8AE422DCFE}" type="slidenum">
              <a:rPr lang="de-DE" smtClean="0"/>
              <a:t>5</a:t>
            </a:fld>
            <a:endParaRPr lang="de-DE"/>
          </a:p>
        </p:txBody>
      </p:sp>
      <p:pic>
        <p:nvPicPr>
          <p:cNvPr id="5" name="Grafik 2" descr="EU_flag_LLP_EN-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831" y="557064"/>
            <a:ext cx="1379538" cy="533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Neues Logo-accepted-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4680" y="488801"/>
            <a:ext cx="1058863" cy="601663"/>
          </a:xfrm>
          <a:prstGeom prst="rect">
            <a:avLst/>
          </a:prstGeom>
          <a:noFill/>
          <a:extLst>
            <a:ext uri="{909E8E84-426E-40DD-AFC4-6F175D3DCCD1}">
              <a14:hiddenFill xmlns:a14="http://schemas.microsoft.com/office/drawing/2010/main">
                <a:solidFill>
                  <a:srgbClr val="FFFFFF"/>
                </a:solidFill>
              </a14:hiddenFill>
            </a:ext>
          </a:extLst>
        </p:spPr>
      </p:pic>
      <p:sp>
        <p:nvSpPr>
          <p:cNvPr id="7" name="Rechteck 6"/>
          <p:cNvSpPr/>
          <p:nvPr/>
        </p:nvSpPr>
        <p:spPr>
          <a:xfrm>
            <a:off x="827584" y="1400750"/>
            <a:ext cx="7704856" cy="4524315"/>
          </a:xfrm>
          <a:prstGeom prst="rect">
            <a:avLst/>
          </a:prstGeom>
        </p:spPr>
        <p:txBody>
          <a:bodyPr wrap="square">
            <a:spAutoFit/>
          </a:bodyPr>
          <a:lstStyle/>
          <a:p>
            <a:r>
              <a:rPr lang="en-US" b="1" dirty="0">
                <a:solidFill>
                  <a:schemeClr val="accent2">
                    <a:lumMod val="75000"/>
                  </a:schemeClr>
                </a:solidFill>
              </a:rPr>
              <a:t>Tastes:	</a:t>
            </a:r>
            <a:endParaRPr lang="en-US" b="1" dirty="0" smtClean="0">
              <a:solidFill>
                <a:schemeClr val="accent2">
                  <a:lumMod val="75000"/>
                </a:schemeClr>
              </a:solidFill>
            </a:endParaRPr>
          </a:p>
          <a:p>
            <a:r>
              <a:rPr lang="en-US" dirty="0" smtClean="0">
                <a:solidFill>
                  <a:schemeClr val="accent2">
                    <a:lumMod val="75000"/>
                  </a:schemeClr>
                </a:solidFill>
              </a:rPr>
              <a:t>Most </a:t>
            </a:r>
            <a:r>
              <a:rPr lang="en-US" dirty="0">
                <a:solidFill>
                  <a:schemeClr val="accent2">
                    <a:lumMod val="75000"/>
                  </a:schemeClr>
                </a:solidFill>
              </a:rPr>
              <a:t>of the tastes people were speaking about, were related to cakes, sweets, homemade products, “Mum’s cooking</a:t>
            </a:r>
            <a:r>
              <a:rPr lang="en-US" dirty="0" smtClean="0">
                <a:solidFill>
                  <a:schemeClr val="accent2">
                    <a:lumMod val="75000"/>
                  </a:schemeClr>
                </a:solidFill>
              </a:rPr>
              <a:t>” which was the most important memory,….</a:t>
            </a:r>
            <a:endParaRPr lang="de-DE" dirty="0">
              <a:solidFill>
                <a:schemeClr val="accent2">
                  <a:lumMod val="75000"/>
                </a:schemeClr>
              </a:solidFill>
            </a:endParaRPr>
          </a:p>
          <a:p>
            <a:r>
              <a:rPr lang="en-US" dirty="0">
                <a:solidFill>
                  <a:schemeClr val="accent2">
                    <a:lumMod val="75000"/>
                  </a:schemeClr>
                </a:solidFill>
              </a:rPr>
              <a:t> </a:t>
            </a:r>
            <a:endParaRPr lang="de-DE" dirty="0">
              <a:solidFill>
                <a:schemeClr val="accent2">
                  <a:lumMod val="75000"/>
                </a:schemeClr>
              </a:solidFill>
            </a:endParaRPr>
          </a:p>
          <a:p>
            <a:r>
              <a:rPr lang="en-US" b="1" dirty="0">
                <a:solidFill>
                  <a:schemeClr val="accent2">
                    <a:lumMod val="75000"/>
                  </a:schemeClr>
                </a:solidFill>
              </a:rPr>
              <a:t>Smell: 	</a:t>
            </a:r>
            <a:endParaRPr lang="en-US" b="1" dirty="0" smtClean="0">
              <a:solidFill>
                <a:schemeClr val="accent2">
                  <a:lumMod val="75000"/>
                </a:schemeClr>
              </a:solidFill>
            </a:endParaRPr>
          </a:p>
          <a:p>
            <a:r>
              <a:rPr lang="en-US" dirty="0" smtClean="0">
                <a:solidFill>
                  <a:schemeClr val="accent2">
                    <a:lumMod val="75000"/>
                  </a:schemeClr>
                </a:solidFill>
              </a:rPr>
              <a:t>Lots </a:t>
            </a:r>
            <a:r>
              <a:rPr lang="en-US" dirty="0">
                <a:solidFill>
                  <a:schemeClr val="accent2">
                    <a:lumMod val="75000"/>
                  </a:schemeClr>
                </a:solidFill>
              </a:rPr>
              <a:t>of memories were bound to the smell of nature (fields, forest, meadows, flowers, ….) but also to things to eat (cakes, bread – after the war</a:t>
            </a:r>
            <a:r>
              <a:rPr lang="en-US" dirty="0" smtClean="0">
                <a:solidFill>
                  <a:schemeClr val="accent2">
                    <a:lumMod val="75000"/>
                  </a:schemeClr>
                </a:solidFill>
              </a:rPr>
              <a:t>….) and to perfumes.</a:t>
            </a:r>
            <a:endParaRPr lang="de-DE" dirty="0">
              <a:solidFill>
                <a:schemeClr val="accent2">
                  <a:lumMod val="75000"/>
                </a:schemeClr>
              </a:solidFill>
            </a:endParaRPr>
          </a:p>
          <a:p>
            <a:r>
              <a:rPr lang="en-US" dirty="0">
                <a:solidFill>
                  <a:schemeClr val="accent2">
                    <a:lumMod val="75000"/>
                  </a:schemeClr>
                </a:solidFill>
              </a:rPr>
              <a:t> </a:t>
            </a:r>
            <a:endParaRPr lang="de-DE" dirty="0">
              <a:solidFill>
                <a:schemeClr val="accent2">
                  <a:lumMod val="75000"/>
                </a:schemeClr>
              </a:solidFill>
            </a:endParaRPr>
          </a:p>
          <a:p>
            <a:r>
              <a:rPr lang="en-US" b="1" dirty="0">
                <a:solidFill>
                  <a:schemeClr val="accent2">
                    <a:lumMod val="75000"/>
                  </a:schemeClr>
                </a:solidFill>
              </a:rPr>
              <a:t>Historical Events:	</a:t>
            </a:r>
            <a:endParaRPr lang="en-US" b="1" dirty="0" smtClean="0">
              <a:solidFill>
                <a:schemeClr val="accent2">
                  <a:lumMod val="75000"/>
                </a:schemeClr>
              </a:solidFill>
            </a:endParaRPr>
          </a:p>
          <a:p>
            <a:r>
              <a:rPr lang="en-US" dirty="0" smtClean="0">
                <a:solidFill>
                  <a:schemeClr val="accent2">
                    <a:lumMod val="75000"/>
                  </a:schemeClr>
                </a:solidFill>
              </a:rPr>
              <a:t>The </a:t>
            </a:r>
            <a:r>
              <a:rPr lang="en-US" dirty="0">
                <a:solidFill>
                  <a:schemeClr val="accent2">
                    <a:lumMod val="75000"/>
                  </a:schemeClr>
                </a:solidFill>
              </a:rPr>
              <a:t>Second World War and the effects of it were important for the elder generation, even if the answering persons were mostly born after the war.</a:t>
            </a:r>
            <a:endParaRPr lang="de-DE" dirty="0">
              <a:solidFill>
                <a:schemeClr val="accent2">
                  <a:lumMod val="75000"/>
                </a:schemeClr>
              </a:solidFill>
            </a:endParaRPr>
          </a:p>
          <a:p>
            <a:r>
              <a:rPr lang="en-US" dirty="0" smtClean="0">
                <a:solidFill>
                  <a:schemeClr val="accent2">
                    <a:lumMod val="75000"/>
                  </a:schemeClr>
                </a:solidFill>
              </a:rPr>
              <a:t>More </a:t>
            </a:r>
            <a:r>
              <a:rPr lang="en-US" dirty="0">
                <a:solidFill>
                  <a:schemeClr val="accent2">
                    <a:lumMod val="75000"/>
                  </a:schemeClr>
                </a:solidFill>
              </a:rPr>
              <a:t>recent events like the attack on the World Trade Centre, J.F. Kennedy ´s death and the landing of the moon were mentioned, too.</a:t>
            </a:r>
            <a:endParaRPr lang="de-DE" dirty="0">
              <a:solidFill>
                <a:schemeClr val="accent2">
                  <a:lumMod val="75000"/>
                </a:schemeClr>
              </a:solidFill>
            </a:endParaRPr>
          </a:p>
          <a:p>
            <a:r>
              <a:rPr lang="en-US" dirty="0">
                <a:solidFill>
                  <a:schemeClr val="accent2">
                    <a:lumMod val="75000"/>
                  </a:schemeClr>
                </a:solidFill>
              </a:rPr>
              <a:t> </a:t>
            </a:r>
            <a:endParaRPr lang="de-DE" dirty="0">
              <a:solidFill>
                <a:schemeClr val="accent2">
                  <a:lumMod val="75000"/>
                </a:schemeClr>
              </a:solidFill>
            </a:endParaRPr>
          </a:p>
        </p:txBody>
      </p:sp>
      <p:pic>
        <p:nvPicPr>
          <p:cNvPr id="7170" name="Picture 2" descr="C:\Users\HSajons\Pictures\Bilder 2014\Natur und Gebäude\Osterglocke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0352" y="3768165"/>
            <a:ext cx="1350205" cy="914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725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1FFE32-A76E-4B1E-AC0B-832ECF2CA086}" type="datetime4">
              <a:rPr lang="en-US" smtClean="0"/>
              <a:t>May 12, 2014</a:t>
            </a:fld>
            <a:endParaRPr lang="de-DE"/>
          </a:p>
        </p:txBody>
      </p:sp>
      <p:sp>
        <p:nvSpPr>
          <p:cNvPr id="3" name="Fußzeilenplatzhalter 2"/>
          <p:cNvSpPr>
            <a:spLocks noGrp="1"/>
          </p:cNvSpPr>
          <p:nvPr>
            <p:ph type="ftr" sz="quarter" idx="11"/>
          </p:nvPr>
        </p:nvSpPr>
        <p:spPr/>
        <p:txBody>
          <a:bodyPr/>
          <a:lstStyle/>
          <a:p>
            <a:r>
              <a:rPr lang="de-DE" smtClean="0"/>
              <a:t>©Grundtvig Project “Memory Boxes” - VHS-Olching – Hélène Sajons </a:t>
            </a:r>
            <a:endParaRPr lang="de-DE"/>
          </a:p>
        </p:txBody>
      </p:sp>
      <p:sp>
        <p:nvSpPr>
          <p:cNvPr id="4" name="Foliennummernplatzhalter 3"/>
          <p:cNvSpPr>
            <a:spLocks noGrp="1"/>
          </p:cNvSpPr>
          <p:nvPr>
            <p:ph type="sldNum" sz="quarter" idx="12"/>
          </p:nvPr>
        </p:nvSpPr>
        <p:spPr/>
        <p:txBody>
          <a:bodyPr/>
          <a:lstStyle/>
          <a:p>
            <a:fld id="{4961C00B-503C-4BE8-B3EA-CE8AE422DCFE}" type="slidenum">
              <a:rPr lang="de-DE" smtClean="0"/>
              <a:t>6</a:t>
            </a:fld>
            <a:endParaRPr lang="de-DE"/>
          </a:p>
        </p:txBody>
      </p:sp>
      <p:pic>
        <p:nvPicPr>
          <p:cNvPr id="5" name="Grafik 2" descr="EU_flag_LLP_EN-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831" y="557064"/>
            <a:ext cx="1379538" cy="5334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87214"/>
            <a:ext cx="106045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hteck 7"/>
          <p:cNvSpPr/>
          <p:nvPr/>
        </p:nvSpPr>
        <p:spPr>
          <a:xfrm>
            <a:off x="539552" y="5691919"/>
            <a:ext cx="8280920" cy="430887"/>
          </a:xfrm>
          <a:prstGeom prst="rect">
            <a:avLst/>
          </a:prstGeom>
        </p:spPr>
        <p:txBody>
          <a:bodyPr wrap="square">
            <a:spAutoFit/>
          </a:bodyPr>
          <a:lstStyle/>
          <a:p>
            <a:pPr algn="ctr"/>
            <a:r>
              <a:rPr lang="en-GB" sz="1100" b="1" dirty="0">
                <a:solidFill>
                  <a:schemeClr val="accent4">
                    <a:lumMod val="75000"/>
                  </a:schemeClr>
                </a:solidFill>
              </a:rPr>
              <a:t>This project </a:t>
            </a:r>
            <a:r>
              <a:rPr lang="en-GB" sz="1100" b="1" dirty="0" smtClean="0">
                <a:solidFill>
                  <a:schemeClr val="accent4">
                    <a:lumMod val="75000"/>
                  </a:schemeClr>
                </a:solidFill>
              </a:rPr>
              <a:t>was </a:t>
            </a:r>
            <a:r>
              <a:rPr lang="en-GB" sz="1100" b="1" dirty="0">
                <a:solidFill>
                  <a:schemeClr val="accent4">
                    <a:lumMod val="75000"/>
                  </a:schemeClr>
                </a:solidFill>
              </a:rPr>
              <a:t>funded with support from the European Commission. The content reflects the views only of the authors, and the Commission cannot be held responsible for any use which may be made of the information contained therein.</a:t>
            </a:r>
            <a:r>
              <a:rPr lang="en-GB" sz="1100" dirty="0">
                <a:solidFill>
                  <a:schemeClr val="accent4">
                    <a:lumMod val="75000"/>
                  </a:schemeClr>
                </a:solidFill>
              </a:rPr>
              <a:t> </a:t>
            </a:r>
            <a:endParaRPr lang="de-DE" sz="1100" dirty="0">
              <a:solidFill>
                <a:schemeClr val="accent4">
                  <a:lumMod val="75000"/>
                </a:schemeClr>
              </a:solidFill>
            </a:endParaRPr>
          </a:p>
        </p:txBody>
      </p:sp>
      <p:pic>
        <p:nvPicPr>
          <p:cNvPr id="6147" name="Picture 3" descr="C:\Users\HSajons\Pictures\Bilder 2013-selected\Nature 2013\Tutzing-redui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1477964"/>
            <a:ext cx="4402112" cy="3301920"/>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a:off x="2250896" y="5085184"/>
            <a:ext cx="4824536" cy="523220"/>
          </a:xfrm>
          <a:prstGeom prst="rect">
            <a:avLst/>
          </a:prstGeom>
          <a:noFill/>
        </p:spPr>
        <p:txBody>
          <a:bodyPr wrap="square" rtlCol="0">
            <a:spAutoFit/>
          </a:bodyPr>
          <a:lstStyle/>
          <a:p>
            <a:r>
              <a:rPr lang="de-DE" sz="2800" b="1" dirty="0" err="1" smtClean="0">
                <a:solidFill>
                  <a:schemeClr val="accent4">
                    <a:lumMod val="75000"/>
                  </a:schemeClr>
                </a:solidFill>
              </a:rPr>
              <a:t>Thank</a:t>
            </a:r>
            <a:r>
              <a:rPr lang="de-DE" sz="2800" b="1" dirty="0" smtClean="0">
                <a:solidFill>
                  <a:schemeClr val="accent4">
                    <a:lumMod val="75000"/>
                  </a:schemeClr>
                </a:solidFill>
              </a:rPr>
              <a:t> </a:t>
            </a:r>
            <a:r>
              <a:rPr lang="de-DE" sz="2800" b="1" dirty="0" err="1" smtClean="0">
                <a:solidFill>
                  <a:schemeClr val="accent4">
                    <a:lumMod val="75000"/>
                  </a:schemeClr>
                </a:solidFill>
              </a:rPr>
              <a:t>you</a:t>
            </a:r>
            <a:r>
              <a:rPr lang="de-DE" sz="2800" b="1" dirty="0" smtClean="0">
                <a:solidFill>
                  <a:schemeClr val="accent4">
                    <a:lumMod val="75000"/>
                  </a:schemeClr>
                </a:solidFill>
              </a:rPr>
              <a:t> </a:t>
            </a:r>
            <a:r>
              <a:rPr lang="de-DE" sz="2800" b="1" dirty="0" err="1" smtClean="0">
                <a:solidFill>
                  <a:schemeClr val="accent4">
                    <a:lumMod val="75000"/>
                  </a:schemeClr>
                </a:solidFill>
              </a:rPr>
              <a:t>for</a:t>
            </a:r>
            <a:r>
              <a:rPr lang="de-DE" sz="2800" b="1" dirty="0" smtClean="0">
                <a:solidFill>
                  <a:schemeClr val="accent4">
                    <a:lumMod val="75000"/>
                  </a:schemeClr>
                </a:solidFill>
              </a:rPr>
              <a:t> </a:t>
            </a:r>
            <a:r>
              <a:rPr lang="de-DE" sz="2800" b="1" dirty="0" err="1" smtClean="0">
                <a:solidFill>
                  <a:schemeClr val="accent4">
                    <a:lumMod val="75000"/>
                  </a:schemeClr>
                </a:solidFill>
              </a:rPr>
              <a:t>your</a:t>
            </a:r>
            <a:r>
              <a:rPr lang="de-DE" sz="2800" b="1" dirty="0" smtClean="0">
                <a:solidFill>
                  <a:schemeClr val="accent4">
                    <a:lumMod val="75000"/>
                  </a:schemeClr>
                </a:solidFill>
              </a:rPr>
              <a:t> </a:t>
            </a:r>
            <a:r>
              <a:rPr lang="de-DE" sz="2800" b="1" dirty="0" err="1" smtClean="0">
                <a:solidFill>
                  <a:schemeClr val="accent4">
                    <a:lumMod val="75000"/>
                  </a:schemeClr>
                </a:solidFill>
              </a:rPr>
              <a:t>attention</a:t>
            </a:r>
            <a:r>
              <a:rPr lang="de-DE" sz="2800" b="1" dirty="0" smtClean="0">
                <a:solidFill>
                  <a:schemeClr val="accent4">
                    <a:lumMod val="75000"/>
                  </a:schemeClr>
                </a:solidFill>
              </a:rPr>
              <a:t>!</a:t>
            </a:r>
            <a:endParaRPr lang="de-DE" sz="2800" b="1" dirty="0">
              <a:solidFill>
                <a:schemeClr val="accent4">
                  <a:lumMod val="75000"/>
                </a:schemeClr>
              </a:solidFill>
            </a:endParaRPr>
          </a:p>
        </p:txBody>
      </p:sp>
    </p:spTree>
    <p:extLst>
      <p:ext uri="{BB962C8B-B14F-4D97-AF65-F5344CB8AC3E}">
        <p14:creationId xmlns:p14="http://schemas.microsoft.com/office/powerpoint/2010/main" val="1107239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Bildschirmpräsentation (4:3)</PresentationFormat>
  <Paragraphs>78</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Larissa</vt:lpstr>
      <vt:lpstr>Resume of interviews about memories related to senses </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HSajons</dc:creator>
  <cp:lastModifiedBy>HSajons</cp:lastModifiedBy>
  <cp:revision>18</cp:revision>
  <dcterms:created xsi:type="dcterms:W3CDTF">2014-05-12T16:51:59Z</dcterms:created>
  <dcterms:modified xsi:type="dcterms:W3CDTF">2014-05-12T20:05:49Z</dcterms:modified>
</cp:coreProperties>
</file>