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3C85F7E7-73BA-5D43-B54A-3AEBB8A9862D}">
          <p14:sldIdLst>
            <p14:sldId id="256"/>
          </p14:sldIdLst>
        </p14:section>
        <p14:section name="Inndeling uten navn" id="{A967354F-5ED6-CC40-9193-64FE6D9D292F}">
          <p14:sldIdLst>
            <p14:sldId id="257"/>
            <p14:sldId id="259"/>
            <p14:sldId id="260"/>
            <p14:sldId id="261"/>
            <p14:sldId id="266"/>
            <p14:sldId id="262"/>
            <p14:sldId id="263"/>
            <p14:sldId id="264"/>
            <p14:sldId id="265"/>
            <p14:sldId id="267"/>
            <p14:sldId id="268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46" autoAdjust="0"/>
  </p:normalViewPr>
  <p:slideViewPr>
    <p:cSldViewPr snapToGrid="0" snapToObjects="1"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i-FI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i-FI" smtClean="0"/>
              <a:t>Klikk for å redigere tekststiler i malen</a:t>
            </a:r>
          </a:p>
          <a:p>
            <a:pPr lvl="1"/>
            <a:r>
              <a:rPr lang="fi-FI" smtClean="0"/>
              <a:t>Andre nivå</a:t>
            </a:r>
          </a:p>
          <a:p>
            <a:pPr lvl="2"/>
            <a:r>
              <a:rPr lang="fi-FI" smtClean="0"/>
              <a:t>Tredje nivå</a:t>
            </a:r>
          </a:p>
          <a:p>
            <a:pPr lvl="3"/>
            <a:r>
              <a:rPr lang="fi-FI" smtClean="0"/>
              <a:t>Fjerde nivå</a:t>
            </a:r>
          </a:p>
          <a:p>
            <a:pPr lvl="4"/>
            <a:r>
              <a:rPr lang="fi-FI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i-FI" smtClean="0"/>
              <a:t>Klikk for å redigere tekststiler i malen</a:t>
            </a:r>
          </a:p>
          <a:p>
            <a:pPr lvl="1"/>
            <a:r>
              <a:rPr lang="fi-FI" smtClean="0"/>
              <a:t>Andre nivå</a:t>
            </a:r>
          </a:p>
          <a:p>
            <a:pPr lvl="2"/>
            <a:r>
              <a:rPr lang="fi-FI" smtClean="0"/>
              <a:t>Tredje nivå</a:t>
            </a:r>
          </a:p>
          <a:p>
            <a:pPr lvl="3"/>
            <a:r>
              <a:rPr lang="fi-FI" smtClean="0"/>
              <a:t>Fjerde nivå</a:t>
            </a:r>
          </a:p>
          <a:p>
            <a:pPr lvl="4"/>
            <a:r>
              <a:rPr lang="fi-FI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Klikk for å redigere tittelstil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i-FI" smtClean="0"/>
              <a:t>Klikk for å redigere tekststiler i malen</a:t>
            </a:r>
          </a:p>
          <a:p>
            <a:pPr lvl="1"/>
            <a:r>
              <a:rPr lang="fi-FI" smtClean="0"/>
              <a:t>Andre nivå</a:t>
            </a:r>
          </a:p>
          <a:p>
            <a:pPr lvl="2"/>
            <a:r>
              <a:rPr lang="fi-FI" smtClean="0"/>
              <a:t>Tredje nivå</a:t>
            </a:r>
          </a:p>
          <a:p>
            <a:pPr lvl="3"/>
            <a:r>
              <a:rPr lang="fi-FI" smtClean="0"/>
              <a:t>Fjerde nivå</a:t>
            </a:r>
          </a:p>
          <a:p>
            <a:pPr lvl="4"/>
            <a:r>
              <a:rPr lang="fi-FI" smtClean="0"/>
              <a:t>Femte nivå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i-FI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Klikk for å redigere tittelstil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i-FI" smtClean="0"/>
              <a:t>Klikk for å redigere tekststiler i malen</a:t>
            </a:r>
          </a:p>
          <a:p>
            <a:pPr lvl="1"/>
            <a:r>
              <a:rPr lang="fi-FI" smtClean="0"/>
              <a:t>Andre nivå</a:t>
            </a:r>
          </a:p>
          <a:p>
            <a:pPr lvl="2"/>
            <a:r>
              <a:rPr lang="fi-FI" smtClean="0"/>
              <a:t>Tredje nivå</a:t>
            </a:r>
          </a:p>
          <a:p>
            <a:pPr lvl="3"/>
            <a:r>
              <a:rPr lang="fi-FI" smtClean="0"/>
              <a:t>Fjerde nivå</a:t>
            </a:r>
          </a:p>
          <a:p>
            <a:pPr lvl="4"/>
            <a:r>
              <a:rPr lang="fi-FI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i-FI" smtClean="0"/>
              <a:t>Klikk for å redigere tekststiler i malen</a:t>
            </a:r>
          </a:p>
          <a:p>
            <a:pPr lvl="1"/>
            <a:r>
              <a:rPr lang="fi-FI" smtClean="0"/>
              <a:t>Andre nivå</a:t>
            </a:r>
          </a:p>
          <a:p>
            <a:pPr lvl="2"/>
            <a:r>
              <a:rPr lang="fi-FI" smtClean="0"/>
              <a:t>Tredje nivå</a:t>
            </a:r>
          </a:p>
          <a:p>
            <a:pPr lvl="3"/>
            <a:r>
              <a:rPr lang="fi-FI" smtClean="0"/>
              <a:t>Fjerde nivå</a:t>
            </a:r>
          </a:p>
          <a:p>
            <a:pPr lvl="4"/>
            <a:r>
              <a:rPr lang="fi-FI" smtClean="0"/>
              <a:t>Femte nivå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Klikk for å redigere tekststiler i malen</a:t>
            </a:r>
          </a:p>
          <a:p>
            <a:pPr lvl="1"/>
            <a:r>
              <a:rPr lang="fi-FI" smtClean="0"/>
              <a:t>Andre nivå</a:t>
            </a:r>
          </a:p>
          <a:p>
            <a:pPr lvl="2"/>
            <a:r>
              <a:rPr lang="fi-FI" smtClean="0"/>
              <a:t>Tredje nivå</a:t>
            </a:r>
          </a:p>
          <a:p>
            <a:pPr lvl="3"/>
            <a:r>
              <a:rPr lang="fi-FI" smtClean="0"/>
              <a:t>Fjerde nivå</a:t>
            </a:r>
          </a:p>
          <a:p>
            <a:pPr lvl="4"/>
            <a:r>
              <a:rPr lang="fi-FI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i-FI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Klikk for å redigere tekststiler i malen</a:t>
            </a:r>
          </a:p>
          <a:p>
            <a:pPr lvl="1"/>
            <a:r>
              <a:rPr lang="fi-FI" smtClean="0"/>
              <a:t>Andre nivå</a:t>
            </a:r>
          </a:p>
          <a:p>
            <a:pPr lvl="2"/>
            <a:r>
              <a:rPr lang="fi-FI" smtClean="0"/>
              <a:t>Tredje nivå</a:t>
            </a:r>
          </a:p>
          <a:p>
            <a:pPr lvl="3"/>
            <a:r>
              <a:rPr lang="fi-FI" smtClean="0"/>
              <a:t>Fjerde nivå</a:t>
            </a:r>
          </a:p>
          <a:p>
            <a:pPr lvl="4"/>
            <a:r>
              <a:rPr lang="fi-FI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i-FI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Klikk for å redigere tekststiler i malen</a:t>
            </a:r>
          </a:p>
          <a:p>
            <a:pPr lvl="1"/>
            <a:r>
              <a:rPr lang="fi-FI" smtClean="0"/>
              <a:t>Andre nivå</a:t>
            </a:r>
          </a:p>
          <a:p>
            <a:pPr lvl="2"/>
            <a:r>
              <a:rPr lang="fi-FI" smtClean="0"/>
              <a:t>Tredje nivå</a:t>
            </a:r>
          </a:p>
          <a:p>
            <a:pPr lvl="3"/>
            <a:r>
              <a:rPr lang="fi-FI" smtClean="0"/>
              <a:t>Fjerde nivå</a:t>
            </a:r>
          </a:p>
          <a:p>
            <a:pPr lvl="4"/>
            <a:r>
              <a:rPr lang="fi-FI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Dra bildet til plassholderen eller klikk ikonet for å legge til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i-FI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Klikk for å redigere tekststiler i malen</a:t>
            </a:r>
          </a:p>
          <a:p>
            <a:pPr lvl="1"/>
            <a:r>
              <a:rPr lang="fi-FI" smtClean="0"/>
              <a:t>Andre nivå</a:t>
            </a:r>
          </a:p>
          <a:p>
            <a:pPr lvl="2"/>
            <a:r>
              <a:rPr lang="fi-FI" smtClean="0"/>
              <a:t>Tredje nivå</a:t>
            </a:r>
          </a:p>
          <a:p>
            <a:pPr lvl="3"/>
            <a:r>
              <a:rPr lang="fi-FI" smtClean="0"/>
              <a:t>Fjerde nivå</a:t>
            </a:r>
          </a:p>
          <a:p>
            <a:pPr lvl="4"/>
            <a:r>
              <a:rPr lang="fi-FI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kMDLeVqRRIY" TargetMode="External"/><Relationship Id="rId2" Type="http://schemas.openxmlformats.org/officeDocument/2006/relationships/hyperlink" Target="http://www.youtube.com/watch?v=HvfrpGdV-kY&amp;feature=youtu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817581" y="1254394"/>
            <a:ext cx="7175351" cy="3671064"/>
          </a:xfrm>
        </p:spPr>
        <p:txBody>
          <a:bodyPr/>
          <a:lstStyle/>
          <a:p>
            <a:pPr marL="182880" indent="0" algn="ctr">
              <a:buNone/>
            </a:pPr>
            <a:r>
              <a:rPr lang="nb-NO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Memory </a:t>
            </a:r>
            <a:r>
              <a:rPr lang="nb-NO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Boxes</a:t>
            </a:r>
            <a:r>
              <a:rPr lang="nb-NO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Norway</a:t>
            </a: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Bilde 3" descr="logov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794" y="4768659"/>
            <a:ext cx="6286651" cy="155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9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40136" y="671566"/>
            <a:ext cx="1846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2400" b="1" smtClean="0"/>
          </a:p>
          <a:p>
            <a:endParaRPr lang="nb-NO" sz="2400" smtClean="0"/>
          </a:p>
          <a:p>
            <a:endParaRPr lang="nb-NO" sz="2400" b="1"/>
          </a:p>
          <a:p>
            <a:endParaRPr lang="nb-NO" sz="2400" b="1"/>
          </a:p>
        </p:txBody>
      </p:sp>
      <p:sp>
        <p:nvSpPr>
          <p:cNvPr id="15" name="TekstSylinder 14"/>
          <p:cNvSpPr txBox="1"/>
          <p:nvPr/>
        </p:nvSpPr>
        <p:spPr>
          <a:xfrm>
            <a:off x="632469" y="671566"/>
            <a:ext cx="7253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err="1"/>
              <a:t>Interview</a:t>
            </a:r>
            <a:r>
              <a:rPr lang="nb-NO" sz="2400" b="1"/>
              <a:t> </a:t>
            </a:r>
            <a:r>
              <a:rPr lang="nb-NO" sz="2400" b="1" err="1"/>
              <a:t>objects</a:t>
            </a:r>
            <a:r>
              <a:rPr lang="nb-NO" sz="2400" b="1"/>
              <a:t>:</a:t>
            </a:r>
          </a:p>
          <a:p>
            <a:endParaRPr lang="nb-NO" sz="2400" b="1"/>
          </a:p>
          <a:p>
            <a:pPr marL="342900" indent="-342900">
              <a:buFont typeface="Arial"/>
              <a:buChar char="•"/>
            </a:pPr>
            <a:r>
              <a:rPr lang="nb-NO" sz="2400" smtClean="0"/>
              <a:t>3 men</a:t>
            </a:r>
            <a:endParaRPr lang="nb-NO" sz="2400"/>
          </a:p>
          <a:p>
            <a:pPr marL="342900" indent="-342900">
              <a:buFont typeface="Arial"/>
              <a:buChar char="•"/>
            </a:pPr>
            <a:r>
              <a:rPr lang="nb-NO" sz="2400" smtClean="0"/>
              <a:t>2 </a:t>
            </a:r>
            <a:r>
              <a:rPr lang="nb-NO" sz="2400" err="1"/>
              <a:t>women</a:t>
            </a:r>
            <a:endParaRPr lang="nb-NO" sz="2400"/>
          </a:p>
          <a:p>
            <a:pPr marL="342900" indent="-342900">
              <a:buFont typeface="Arial"/>
              <a:buChar char="•"/>
            </a:pPr>
            <a:r>
              <a:rPr lang="nb-NO" sz="2400" smtClean="0"/>
              <a:t>All </a:t>
            </a:r>
            <a:r>
              <a:rPr lang="nb-NO" sz="2400"/>
              <a:t>persons from Børselv/</a:t>
            </a:r>
            <a:r>
              <a:rPr lang="nb-NO" sz="2400" err="1"/>
              <a:t>Pyssyjoki</a:t>
            </a:r>
            <a:endParaRPr lang="nb-NO" sz="2400"/>
          </a:p>
          <a:p>
            <a:pPr marL="342900" indent="-342900">
              <a:buFont typeface="Arial"/>
              <a:buChar char="•"/>
            </a:pPr>
            <a:r>
              <a:rPr lang="nb-NO" sz="2400"/>
              <a:t>4 </a:t>
            </a:r>
            <a:r>
              <a:rPr lang="nb-NO" sz="2400" err="1"/>
              <a:t>interviews</a:t>
            </a:r>
            <a:r>
              <a:rPr lang="nb-NO" sz="2400"/>
              <a:t> in Kven and 1 in Norwegian</a:t>
            </a:r>
          </a:p>
        </p:txBody>
      </p:sp>
      <p:pic>
        <p:nvPicPr>
          <p:cNvPr id="3" name="Bilde 2" descr="18287_516995145006243_989974579_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497666"/>
            <a:ext cx="5003024" cy="2905252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2525503" y="6671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346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2674471" y="46467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268941" y="224118"/>
            <a:ext cx="847164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b="1"/>
              <a:t>Arvid 78. </a:t>
            </a:r>
            <a:r>
              <a:rPr lang="en-US" sz="2000" b="1"/>
              <a:t>Interview in Norwegian</a:t>
            </a:r>
            <a:r>
              <a:rPr lang="nb-NO" sz="2000" smtClean="0"/>
              <a:t>:</a:t>
            </a:r>
            <a:endParaRPr lang="nb-NO" sz="2000"/>
          </a:p>
          <a:p>
            <a:pPr marL="342900" lvl="0" indent="-342900">
              <a:buFont typeface="+mj-lt"/>
              <a:buAutoNum type="arabicPeriod"/>
            </a:pPr>
            <a:r>
              <a:rPr lang="nb-NO" sz="2000"/>
              <a:t>I </a:t>
            </a:r>
            <a:r>
              <a:rPr lang="en-GB" sz="2000"/>
              <a:t>remember very well one late summer night when there </a:t>
            </a:r>
            <a:r>
              <a:rPr lang="en-GB" sz="2000" smtClean="0"/>
              <a:t>were </a:t>
            </a:r>
            <a:r>
              <a:rPr lang="en-GB" sz="2000"/>
              <a:t>a lot of herrings in the </a:t>
            </a:r>
            <a:r>
              <a:rPr lang="en-GB" sz="2000" smtClean="0"/>
              <a:t>fjords. </a:t>
            </a:r>
            <a:r>
              <a:rPr lang="en-GB" sz="2000"/>
              <a:t>It was like a lightning on the surface of the water because of herrings.</a:t>
            </a:r>
            <a:endParaRPr lang="nb-NO" sz="2000"/>
          </a:p>
          <a:p>
            <a:pPr marL="342900" lvl="0" indent="-342900">
              <a:buFont typeface="+mj-lt"/>
              <a:buAutoNum type="arabicPeriod"/>
            </a:pPr>
            <a:r>
              <a:rPr lang="en-GB" sz="2000"/>
              <a:t>I got a boat made of wood by my grandfather. He was a good carpenter. </a:t>
            </a:r>
            <a:endParaRPr lang="nb-NO" sz="2000"/>
          </a:p>
          <a:p>
            <a:pPr marL="342900" lvl="0" indent="-342900">
              <a:buFont typeface="+mj-lt"/>
              <a:buAutoNum type="arabicPeriod"/>
            </a:pPr>
            <a:r>
              <a:rPr lang="en-GB" sz="2000"/>
              <a:t>It was </a:t>
            </a:r>
            <a:r>
              <a:rPr lang="en-GB" sz="2000" smtClean="0"/>
              <a:t>at a </a:t>
            </a:r>
            <a:r>
              <a:rPr lang="en-GB" sz="2000"/>
              <a:t>party and one man from </a:t>
            </a:r>
            <a:r>
              <a:rPr lang="en-GB" sz="2000" err="1"/>
              <a:t>Balsfjord</a:t>
            </a:r>
            <a:r>
              <a:rPr lang="en-GB" sz="2000"/>
              <a:t> played an accordion</a:t>
            </a:r>
            <a:r>
              <a:rPr lang="en-GB" sz="2000" smtClean="0"/>
              <a:t>. </a:t>
            </a:r>
            <a:r>
              <a:rPr lang="en-GB" sz="2000"/>
              <a:t>I was so lucky </a:t>
            </a:r>
            <a:r>
              <a:rPr lang="en-GB" sz="2000" smtClean="0"/>
              <a:t>because I </a:t>
            </a:r>
            <a:r>
              <a:rPr lang="en-GB" sz="2000"/>
              <a:t>heard him later when I was a grown up. I remember that very well. His name was </a:t>
            </a:r>
            <a:r>
              <a:rPr lang="en-GB" sz="2000" err="1"/>
              <a:t>Kåre</a:t>
            </a:r>
            <a:r>
              <a:rPr lang="en-GB" sz="2000"/>
              <a:t> </a:t>
            </a:r>
            <a:r>
              <a:rPr lang="en-GB" sz="2000" err="1"/>
              <a:t>Pettersen</a:t>
            </a:r>
            <a:r>
              <a:rPr lang="en-GB" sz="2000"/>
              <a:t>. </a:t>
            </a:r>
            <a:endParaRPr lang="en-GB" sz="2000" smtClean="0"/>
          </a:p>
          <a:p>
            <a:pPr marL="342900" lvl="0" indent="-342900">
              <a:buFont typeface="+mj-lt"/>
              <a:buAutoNum type="arabicPeriod"/>
            </a:pPr>
            <a:r>
              <a:rPr lang="en-GB" sz="2000" smtClean="0"/>
              <a:t>Yes</a:t>
            </a:r>
            <a:r>
              <a:rPr lang="en-GB" sz="2000"/>
              <a:t>, </a:t>
            </a:r>
            <a:r>
              <a:rPr lang="en-GB" sz="2000" smtClean="0"/>
              <a:t>one of </a:t>
            </a:r>
            <a:r>
              <a:rPr lang="en-GB" sz="2000"/>
              <a:t>the </a:t>
            </a:r>
            <a:r>
              <a:rPr lang="en-GB" sz="2000" smtClean="0"/>
              <a:t>worst possible </a:t>
            </a:r>
            <a:r>
              <a:rPr lang="en-GB" sz="2000"/>
              <a:t>connection. I </a:t>
            </a:r>
            <a:r>
              <a:rPr lang="en-GB" sz="2000" smtClean="0"/>
              <a:t>was traveling </a:t>
            </a:r>
            <a:r>
              <a:rPr lang="en-GB" sz="2000"/>
              <a:t>by boat around the North Cape, and it was a terrible weather. I was seasick. </a:t>
            </a:r>
            <a:r>
              <a:rPr lang="en-GB" sz="2000" smtClean="0"/>
              <a:t>One </a:t>
            </a:r>
            <a:r>
              <a:rPr lang="en-GB" sz="2000"/>
              <a:t>of the crew said </a:t>
            </a:r>
            <a:r>
              <a:rPr lang="en-GB" sz="2000" smtClean="0"/>
              <a:t>that </a:t>
            </a:r>
            <a:r>
              <a:rPr lang="en-GB" sz="2000" i="1" err="1" smtClean="0"/>
              <a:t>gammel</a:t>
            </a:r>
            <a:r>
              <a:rPr lang="en-GB" sz="2000" i="1" smtClean="0"/>
              <a:t> </a:t>
            </a:r>
            <a:r>
              <a:rPr lang="en-GB" sz="2000" i="1" err="1"/>
              <a:t>ost</a:t>
            </a:r>
            <a:r>
              <a:rPr lang="en-GB" sz="2000" i="1"/>
              <a:t> </a:t>
            </a:r>
            <a:r>
              <a:rPr lang="en-GB" sz="2000"/>
              <a:t>(Norwegian cheese that looks and smells strong) could help against seasickness. I </a:t>
            </a:r>
            <a:r>
              <a:rPr lang="en-GB" sz="2000" smtClean="0"/>
              <a:t>can´</a:t>
            </a:r>
            <a:r>
              <a:rPr lang="en-GB" sz="2000"/>
              <a:t>t forget that. It was terrible.</a:t>
            </a:r>
            <a:endParaRPr lang="nb-NO" sz="2000"/>
          </a:p>
          <a:p>
            <a:pPr marL="342900" lvl="0" indent="-342900">
              <a:buFont typeface="+mj-lt"/>
              <a:buAutoNum type="arabicPeriod"/>
            </a:pPr>
            <a:r>
              <a:rPr lang="en-GB" sz="2000"/>
              <a:t>The smell of fish, cows and sheep.</a:t>
            </a:r>
            <a:endParaRPr lang="nb-NO" sz="2000"/>
          </a:p>
          <a:p>
            <a:pPr marL="342900" indent="-342900">
              <a:buFont typeface="+mj-lt"/>
              <a:buAutoNum type="arabicPeriod"/>
            </a:pPr>
            <a:r>
              <a:rPr lang="en-GB" sz="2000"/>
              <a:t>Yes, in 1952 there was a huge boat tragedy in </a:t>
            </a:r>
            <a:r>
              <a:rPr lang="en-GB" sz="2000" err="1"/>
              <a:t>Vesterålen</a:t>
            </a:r>
            <a:r>
              <a:rPr lang="en-GB" sz="2000"/>
              <a:t>: 5 boats and 80 men disappeared in the </a:t>
            </a:r>
            <a:r>
              <a:rPr lang="en-GB" sz="2000" smtClean="0"/>
              <a:t>ocean. </a:t>
            </a:r>
            <a:r>
              <a:rPr lang="en-GB" sz="2000"/>
              <a:t>My father was </a:t>
            </a:r>
            <a:r>
              <a:rPr lang="en-GB" sz="2000" smtClean="0"/>
              <a:t>there with his boat, </a:t>
            </a:r>
            <a:r>
              <a:rPr lang="en-GB" sz="2000"/>
              <a:t>but he managed to save himself to Iceland. He was missed in ten days. I was working on the boat at that time when the officer of the boat came and told me that my father was in safe. I am never going to forget </a:t>
            </a:r>
            <a:r>
              <a:rPr lang="en-GB" sz="2000" smtClean="0"/>
              <a:t>that.</a:t>
            </a:r>
            <a:r>
              <a:rPr lang="nb-NO" sz="2000" smtClean="0"/>
              <a:t> </a:t>
            </a:r>
            <a:endParaRPr lang="nb-NO" sz="2000"/>
          </a:p>
        </p:txBody>
      </p:sp>
    </p:spTree>
    <p:extLst>
      <p:ext uri="{BB962C8B-B14F-4D97-AF65-F5344CB8AC3E}">
        <p14:creationId xmlns:p14="http://schemas.microsoft.com/office/powerpoint/2010/main" val="301908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358587" y="294302"/>
            <a:ext cx="8407881" cy="240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114393" y="56138"/>
            <a:ext cx="8602115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b="1"/>
              <a:t>Solveig 72. </a:t>
            </a:r>
            <a:r>
              <a:rPr lang="nb-NO" sz="2000" b="1" err="1"/>
              <a:t>Inteview</a:t>
            </a:r>
            <a:r>
              <a:rPr lang="nb-NO" sz="2000" b="1"/>
              <a:t> in </a:t>
            </a:r>
            <a:r>
              <a:rPr lang="nb-NO" sz="2000" b="1" smtClean="0"/>
              <a:t>Kven: </a:t>
            </a:r>
          </a:p>
          <a:p>
            <a:endParaRPr lang="nb-NO" sz="2000" smtClean="0"/>
          </a:p>
          <a:p>
            <a:r>
              <a:rPr lang="en-GB" sz="2000" smtClean="0"/>
              <a:t>1.The </a:t>
            </a:r>
            <a:r>
              <a:rPr lang="en-GB" sz="2000"/>
              <a:t>first thing I remember was early in the springtime 1945. </a:t>
            </a:r>
            <a:r>
              <a:rPr lang="en-GB" sz="2000" smtClean="0"/>
              <a:t>We didn´t have so much food </a:t>
            </a:r>
            <a:r>
              <a:rPr lang="en-GB" sz="2000"/>
              <a:t>left. For a long time we had mostly eaten bread with creosote that Germans had pour over and </a:t>
            </a:r>
            <a:r>
              <a:rPr lang="en-GB" sz="2000" smtClean="0"/>
              <a:t>thrown </a:t>
            </a:r>
            <a:r>
              <a:rPr lang="en-GB" sz="2000"/>
              <a:t>them away. My mother used to gather these, cut </a:t>
            </a:r>
            <a:r>
              <a:rPr lang="en-GB" sz="2000" smtClean="0"/>
              <a:t>the creosote </a:t>
            </a:r>
            <a:r>
              <a:rPr lang="en-GB" sz="2000"/>
              <a:t>away and heated them in the oven. </a:t>
            </a:r>
            <a:r>
              <a:rPr lang="en-GB" sz="2000" smtClean="0"/>
              <a:t>Then </a:t>
            </a:r>
            <a:r>
              <a:rPr lang="en-GB" sz="2000"/>
              <a:t>we heard that a big boat with lot of food </a:t>
            </a:r>
            <a:r>
              <a:rPr lang="en-GB" sz="2000" smtClean="0"/>
              <a:t>had </a:t>
            </a:r>
            <a:r>
              <a:rPr lang="en-GB" sz="2000"/>
              <a:t>arrived in </a:t>
            </a:r>
            <a:r>
              <a:rPr lang="en-GB" sz="2000" err="1"/>
              <a:t>Holmfjord</a:t>
            </a:r>
            <a:r>
              <a:rPr lang="en-GB" sz="2000"/>
              <a:t>. I remember that my father went there and came back with flour and butter.  At once when he came home he </a:t>
            </a:r>
            <a:r>
              <a:rPr lang="en-GB" sz="2000" smtClean="0"/>
              <a:t>threw </a:t>
            </a:r>
            <a:r>
              <a:rPr lang="en-GB" sz="2000"/>
              <a:t>the whole pan </a:t>
            </a:r>
            <a:r>
              <a:rPr lang="en-GB" sz="2000" smtClean="0"/>
              <a:t>of </a:t>
            </a:r>
            <a:r>
              <a:rPr lang="en-GB" sz="2000"/>
              <a:t>bread out for crows. We baked bread in the oven</a:t>
            </a:r>
            <a:r>
              <a:rPr lang="en-GB" sz="2000" smtClean="0"/>
              <a:t>. </a:t>
            </a:r>
            <a:r>
              <a:rPr lang="en-GB" sz="2000"/>
              <a:t>The freshly baked bread with butter was </a:t>
            </a:r>
            <a:r>
              <a:rPr lang="en-GB" sz="2000" smtClean="0"/>
              <a:t>delicious. </a:t>
            </a:r>
          </a:p>
          <a:p>
            <a:endParaRPr lang="en-GB" sz="2000"/>
          </a:p>
          <a:p>
            <a:r>
              <a:rPr lang="en-GB" sz="2000" smtClean="0"/>
              <a:t>One </a:t>
            </a:r>
            <a:r>
              <a:rPr lang="en-GB" sz="2000"/>
              <a:t>other incident that I remember well was when my brother died. I was 14 and he was 18. He drowned in </a:t>
            </a:r>
            <a:r>
              <a:rPr lang="en-GB" sz="2000" smtClean="0"/>
              <a:t>Alta</a:t>
            </a:r>
            <a:r>
              <a:rPr lang="en-GB" sz="2000"/>
              <a:t>. It was Sunday and my mother was in a child baptism in church.  My brother </a:t>
            </a:r>
            <a:r>
              <a:rPr lang="en-GB" sz="2000" err="1"/>
              <a:t>Ingvald</a:t>
            </a:r>
            <a:r>
              <a:rPr lang="en-GB" sz="2000"/>
              <a:t> </a:t>
            </a:r>
            <a:r>
              <a:rPr lang="en-GB" sz="2000" smtClean="0"/>
              <a:t>was supposed to </a:t>
            </a:r>
            <a:r>
              <a:rPr lang="en-GB" sz="2000"/>
              <a:t>go </a:t>
            </a:r>
            <a:r>
              <a:rPr lang="en-GB" sz="2000" smtClean="0"/>
              <a:t>there </a:t>
            </a:r>
            <a:r>
              <a:rPr lang="en-GB" sz="2000"/>
              <a:t>too. This was the last time when we saw him. We didn´t know that something was wrong before my mother came back from the church. When we looked at our mother </a:t>
            </a:r>
            <a:r>
              <a:rPr lang="en-GB" sz="2000" smtClean="0"/>
              <a:t>we </a:t>
            </a:r>
            <a:r>
              <a:rPr lang="en-GB" sz="2000"/>
              <a:t>knew that something terrible had happened. It was hard to us but it was hardest to our mother and father. Even </a:t>
            </a:r>
            <a:r>
              <a:rPr lang="en-GB" sz="2000" smtClean="0"/>
              <a:t>thougt children cope with grief in different ways than adults, </a:t>
            </a:r>
            <a:r>
              <a:rPr lang="en-GB" sz="2000"/>
              <a:t>we never forgot our brother and </a:t>
            </a:r>
            <a:r>
              <a:rPr lang="en-GB" sz="2000" smtClean="0"/>
              <a:t>we missed </a:t>
            </a:r>
            <a:r>
              <a:rPr lang="en-GB" sz="2000"/>
              <a:t>him.</a:t>
            </a:r>
            <a:endParaRPr lang="nb-NO" sz="2000"/>
          </a:p>
          <a:p>
            <a:endParaRPr lang="nb-NO" sz="2000" b="1" smtClean="0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692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 flipV="1">
            <a:off x="1553882" y="2236979"/>
            <a:ext cx="7057702" cy="1821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/>
          </a:p>
        </p:txBody>
      </p:sp>
      <p:sp>
        <p:nvSpPr>
          <p:cNvPr id="3" name="Rektangel 2"/>
          <p:cNvSpPr/>
          <p:nvPr/>
        </p:nvSpPr>
        <p:spPr>
          <a:xfrm>
            <a:off x="418188" y="947018"/>
            <a:ext cx="83400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GB" sz="2000" smtClean="0"/>
              <a:t>After </a:t>
            </a:r>
            <a:r>
              <a:rPr lang="en-GB" sz="2000"/>
              <a:t>the war. </a:t>
            </a:r>
            <a:r>
              <a:rPr lang="en-GB" sz="2000" smtClean="0"/>
              <a:t>My hands ware burned by </a:t>
            </a:r>
            <a:r>
              <a:rPr lang="en-GB" sz="2000"/>
              <a:t>hot coffee. I had to hold my hands </a:t>
            </a:r>
            <a:r>
              <a:rPr lang="en-GB" sz="2000" smtClean="0"/>
              <a:t>in </a:t>
            </a:r>
            <a:r>
              <a:rPr lang="en-GB" sz="2000"/>
              <a:t>the water so that it didn´t hurt so much.</a:t>
            </a:r>
            <a:endParaRPr lang="nb-NO" sz="2000"/>
          </a:p>
          <a:p>
            <a:pPr marL="457200" indent="-457200">
              <a:buFont typeface="+mj-lt"/>
              <a:buAutoNum type="arabicPeriod" startAt="2"/>
            </a:pPr>
            <a:r>
              <a:rPr lang="en-GB" sz="2000" smtClean="0"/>
              <a:t> </a:t>
            </a:r>
            <a:r>
              <a:rPr lang="en-GB" sz="2000"/>
              <a:t>Songs, of course. It </a:t>
            </a:r>
            <a:r>
              <a:rPr lang="en-GB" sz="2000" smtClean="0"/>
              <a:t>was </a:t>
            </a:r>
            <a:r>
              <a:rPr lang="en-GB" sz="2000"/>
              <a:t>the first time </a:t>
            </a:r>
            <a:r>
              <a:rPr lang="en-GB" sz="2000" smtClean="0"/>
              <a:t>when I heard the </a:t>
            </a:r>
            <a:r>
              <a:rPr lang="en-GB" sz="2000"/>
              <a:t>choir sang Christmas songs in </a:t>
            </a:r>
            <a:r>
              <a:rPr lang="en-GB" sz="2000" err="1"/>
              <a:t>Kven</a:t>
            </a:r>
            <a:r>
              <a:rPr lang="en-GB" sz="2000"/>
              <a:t> in church in </a:t>
            </a:r>
            <a:r>
              <a:rPr lang="en-GB" sz="2000" err="1"/>
              <a:t>Børselv</a:t>
            </a:r>
            <a:r>
              <a:rPr lang="en-GB" sz="2000"/>
              <a:t>. I got tears in my eyes because I haven´t heard them since I was a child.</a:t>
            </a:r>
            <a:endParaRPr lang="nb-NO" sz="2000"/>
          </a:p>
          <a:p>
            <a:pPr marL="457200" indent="-457200">
              <a:buFont typeface="+mj-lt"/>
              <a:buAutoNum type="arabicPeriod" startAt="2"/>
            </a:pPr>
            <a:r>
              <a:rPr lang="en-GB" sz="2000" smtClean="0"/>
              <a:t>Dried </a:t>
            </a:r>
            <a:r>
              <a:rPr lang="en-GB" sz="2000"/>
              <a:t>meet of lamp, baked in the oven. </a:t>
            </a:r>
            <a:endParaRPr lang="nb-NO" sz="2000"/>
          </a:p>
          <a:p>
            <a:pPr marL="457200" indent="-457200">
              <a:buFont typeface="+mj-lt"/>
              <a:buAutoNum type="arabicPeriod" startAt="2"/>
            </a:pPr>
            <a:r>
              <a:rPr lang="en-GB" sz="2000" smtClean="0"/>
              <a:t>Grass </a:t>
            </a:r>
            <a:r>
              <a:rPr lang="en-GB" sz="2000"/>
              <a:t>that grows in </a:t>
            </a:r>
            <a:r>
              <a:rPr lang="en-GB" sz="2000" err="1"/>
              <a:t>Børselv</a:t>
            </a:r>
            <a:r>
              <a:rPr lang="en-GB" sz="2000"/>
              <a:t>. My mother used to pick them up and put them in to shoes made of reindeer skins. They smell nice a long </a:t>
            </a:r>
            <a:r>
              <a:rPr lang="en-GB" sz="2000" smtClean="0"/>
              <a:t>time after, they smell </a:t>
            </a:r>
            <a:r>
              <a:rPr lang="en-GB" sz="2000"/>
              <a:t>like a </a:t>
            </a:r>
            <a:r>
              <a:rPr lang="en-GB" sz="2000" smtClean="0"/>
              <a:t>perfume.</a:t>
            </a:r>
            <a:endParaRPr lang="nb-NO" sz="2000"/>
          </a:p>
          <a:p>
            <a:pPr marL="457200" indent="-457200">
              <a:buFont typeface="+mj-lt"/>
              <a:buAutoNum type="arabicPeriod" startAt="2"/>
            </a:pPr>
            <a:r>
              <a:rPr lang="en-GB" sz="2000" smtClean="0"/>
              <a:t>The </a:t>
            </a:r>
            <a:r>
              <a:rPr lang="en-GB" sz="2000"/>
              <a:t>17</a:t>
            </a:r>
            <a:r>
              <a:rPr lang="en-GB" sz="2000" baseline="30000"/>
              <a:t>th</a:t>
            </a:r>
            <a:r>
              <a:rPr lang="en-GB" sz="2000"/>
              <a:t> of May in 1945, straight after the war. We went </a:t>
            </a:r>
            <a:r>
              <a:rPr lang="en-GB" sz="2000" smtClean="0"/>
              <a:t>to </a:t>
            </a:r>
            <a:r>
              <a:rPr lang="en-GB" sz="2000"/>
              <a:t>the top of the hill </a:t>
            </a:r>
            <a:r>
              <a:rPr lang="en-GB" sz="2000" smtClean="0"/>
              <a:t>to watch </a:t>
            </a:r>
            <a:r>
              <a:rPr lang="en-GB" sz="2000"/>
              <a:t>the celebration of the national </a:t>
            </a:r>
            <a:r>
              <a:rPr lang="en-GB" sz="2000" smtClean="0"/>
              <a:t>day. We could not join </a:t>
            </a:r>
            <a:r>
              <a:rPr lang="en-GB" sz="2000"/>
              <a:t>the celebration because we had </a:t>
            </a:r>
            <a:r>
              <a:rPr lang="en-GB" sz="2000" smtClean="0"/>
              <a:t>bad </a:t>
            </a:r>
            <a:r>
              <a:rPr lang="en-GB" sz="2000"/>
              <a:t>clothes on. We knew that there was a lot of good food. My mother took us home and baked bread with rosins and cooked hot chocolate for us.</a:t>
            </a:r>
            <a:endParaRPr lang="nb-NO" sz="2000"/>
          </a:p>
        </p:txBody>
      </p:sp>
    </p:spTree>
    <p:extLst>
      <p:ext uri="{BB962C8B-B14F-4D97-AF65-F5344CB8AC3E}">
        <p14:creationId xmlns:p14="http://schemas.microsoft.com/office/powerpoint/2010/main" val="4996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85800" y="457201"/>
            <a:ext cx="78009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/>
              <a:t>The comparison of </a:t>
            </a:r>
            <a:r>
              <a:rPr lang="en-GB" sz="2400" b="1" smtClean="0"/>
              <a:t>answers:</a:t>
            </a:r>
          </a:p>
          <a:p>
            <a:endParaRPr lang="nb-NO" sz="240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/>
              <a:t>Not </a:t>
            </a:r>
            <a:r>
              <a:rPr lang="en-US" sz="2400" smtClean="0"/>
              <a:t>representative statistically but we can find some trends</a:t>
            </a:r>
            <a:endParaRPr lang="nb-NO" sz="240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/>
              <a:t>Nearly everybody remember </a:t>
            </a:r>
            <a:r>
              <a:rPr lang="en-US" sz="2400" smtClean="0"/>
              <a:t>the war </a:t>
            </a:r>
            <a:r>
              <a:rPr lang="en-US" sz="2400"/>
              <a:t>in one way or </a:t>
            </a:r>
            <a:r>
              <a:rPr lang="en-US" sz="2400" smtClean="0"/>
              <a:t>another</a:t>
            </a:r>
            <a:endParaRPr lang="nb-NO" sz="240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/>
              <a:t>The biggest </a:t>
            </a:r>
            <a:r>
              <a:rPr lang="en-US" sz="2400" smtClean="0"/>
              <a:t>difference </a:t>
            </a:r>
            <a:r>
              <a:rPr lang="en-US" sz="2400"/>
              <a:t>between </a:t>
            </a:r>
            <a:r>
              <a:rPr lang="en-US" sz="2400" smtClean="0"/>
              <a:t>the answers </a:t>
            </a:r>
            <a:r>
              <a:rPr lang="en-US" sz="2400"/>
              <a:t>was related to ethnic elements</a:t>
            </a:r>
            <a:endParaRPr lang="nb-NO" sz="240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/>
              <a:t>The answer in Norwegian describes typical Norwegian themes; fish, ocean, boat </a:t>
            </a:r>
            <a:endParaRPr lang="nb-NO" sz="240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smtClean="0"/>
              <a:t>Most of the </a:t>
            </a:r>
            <a:r>
              <a:rPr lang="en-US" sz="2400"/>
              <a:t>answers in Kven describe memories related to use of  </a:t>
            </a:r>
            <a:r>
              <a:rPr lang="en-US" sz="2400" smtClean="0"/>
              <a:t>Kven language like songs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smtClean="0"/>
              <a:t>One person answers that he remember one teacher who punished them if they used Kven language. Kven was a forbidden language at school.</a:t>
            </a:r>
            <a:endParaRPr lang="nb-NO" sz="2400"/>
          </a:p>
        </p:txBody>
      </p:sp>
    </p:spTree>
    <p:extLst>
      <p:ext uri="{BB962C8B-B14F-4D97-AF65-F5344CB8AC3E}">
        <p14:creationId xmlns:p14="http://schemas.microsoft.com/office/powerpoint/2010/main" val="17851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>
          <a:xfrm>
            <a:off x="1338655" y="4886325"/>
            <a:ext cx="5637010" cy="742950"/>
          </a:xfrm>
        </p:spPr>
        <p:txBody>
          <a:bodyPr>
            <a:normAutofit/>
          </a:bodyPr>
          <a:lstStyle/>
          <a:p>
            <a:pPr algn="ctr"/>
            <a:r>
              <a:rPr lang="nb-NO" sz="2800" smtClean="0"/>
              <a:t>Thank you!</a:t>
            </a:r>
            <a:endParaRPr lang="nb-NO" sz="2800"/>
          </a:p>
        </p:txBody>
      </p:sp>
      <p:pic>
        <p:nvPicPr>
          <p:cNvPr id="7" name="Plassholder for innhold 9" descr="IMG_0166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2" b="1742"/>
          <a:stretch>
            <a:fillRect/>
          </a:stretch>
        </p:blipFill>
        <p:spPr>
          <a:xfrm>
            <a:off x="957263" y="810713"/>
            <a:ext cx="6586537" cy="3575549"/>
          </a:xfrm>
        </p:spPr>
      </p:pic>
      <p:pic>
        <p:nvPicPr>
          <p:cNvPr id="4" name="Plassholder for innhold 9" descr="IMG_0166.JPG"/>
          <p:cNvPicPr>
            <a:picLocks noGrp="1"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2" b="1742"/>
          <a:stretch>
            <a:fillRect/>
          </a:stretch>
        </p:blipFill>
        <p:spPr>
          <a:xfrm>
            <a:off x="1395805" y="1121075"/>
            <a:ext cx="6290870" cy="326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4294967295"/>
          </p:nvPr>
        </p:nvSpPr>
        <p:spPr>
          <a:xfrm>
            <a:off x="902296" y="838776"/>
            <a:ext cx="7328338" cy="5383212"/>
          </a:xfrm>
        </p:spPr>
        <p:txBody>
          <a:bodyPr>
            <a:normAutofit fontScale="55000" lnSpcReduction="20000"/>
          </a:bodyPr>
          <a:lstStyle/>
          <a:p>
            <a:pPr>
              <a:buClrTx/>
              <a:buFont typeface="Arial" pitchFamily="34" charset="0"/>
              <a:buChar char="•"/>
            </a:pPr>
            <a:r>
              <a:rPr lang="nb-NO" sz="5100"/>
              <a:t>In February a two days course: How to make digital stories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nb-NO" sz="5100" smtClean="0"/>
              <a:t>We used </a:t>
            </a:r>
            <a:r>
              <a:rPr lang="nb-NO" sz="5100" err="1" smtClean="0"/>
              <a:t>apple</a:t>
            </a:r>
            <a:r>
              <a:rPr lang="nb-NO" sz="5100" smtClean="0"/>
              <a:t> </a:t>
            </a:r>
            <a:r>
              <a:rPr lang="nb-NO" sz="5100" err="1" smtClean="0"/>
              <a:t>stories</a:t>
            </a:r>
            <a:r>
              <a:rPr lang="nb-NO" sz="5100" smtClean="0"/>
              <a:t> as a </a:t>
            </a:r>
            <a:r>
              <a:rPr lang="nb-NO" sz="5100" err="1" smtClean="0"/>
              <a:t>course</a:t>
            </a:r>
            <a:r>
              <a:rPr lang="nb-NO" sz="5100" smtClean="0"/>
              <a:t> material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nb-NO" sz="5100" smtClean="0"/>
              <a:t>Stories, photographs, film technology and </a:t>
            </a:r>
            <a:r>
              <a:rPr lang="nb-NO" sz="5100" err="1" smtClean="0"/>
              <a:t>theory</a:t>
            </a:r>
            <a:endParaRPr lang="nb-NO" sz="5100" smtClean="0"/>
          </a:p>
          <a:p>
            <a:pPr>
              <a:buClrTx/>
              <a:buFont typeface="Arial" pitchFamily="34" charset="0"/>
              <a:buChar char="•"/>
            </a:pPr>
            <a:r>
              <a:rPr lang="nb-NO" sz="5100" smtClean="0"/>
              <a:t>Digital </a:t>
            </a:r>
            <a:r>
              <a:rPr lang="nb-NO" sz="5100"/>
              <a:t>storytelling is </a:t>
            </a:r>
            <a:r>
              <a:rPr lang="nb-NO" sz="5100" smtClean="0"/>
              <a:t>a relatively </a:t>
            </a:r>
            <a:r>
              <a:rPr lang="nb-NO" sz="5100"/>
              <a:t>new term </a:t>
            </a:r>
            <a:r>
              <a:rPr lang="nb-NO" sz="5100" err="1"/>
              <a:t>which</a:t>
            </a:r>
            <a:r>
              <a:rPr lang="nb-NO" sz="5100"/>
              <a:t> </a:t>
            </a:r>
            <a:r>
              <a:rPr lang="nb-NO" sz="5100" err="1"/>
              <a:t>describes</a:t>
            </a:r>
            <a:r>
              <a:rPr lang="nb-NO" sz="5100"/>
              <a:t> </a:t>
            </a:r>
            <a:r>
              <a:rPr lang="nb-NO" sz="5100" err="1"/>
              <a:t>the</a:t>
            </a:r>
            <a:r>
              <a:rPr lang="nb-NO" sz="5100"/>
              <a:t> </a:t>
            </a:r>
            <a:r>
              <a:rPr lang="nb-NO" sz="5100" err="1"/>
              <a:t>new</a:t>
            </a:r>
            <a:r>
              <a:rPr lang="nb-NO" sz="5100"/>
              <a:t> </a:t>
            </a:r>
            <a:r>
              <a:rPr lang="nb-NO" sz="5100" err="1"/>
              <a:t>practices</a:t>
            </a:r>
            <a:r>
              <a:rPr lang="nb-NO" sz="5100"/>
              <a:t> </a:t>
            </a:r>
            <a:r>
              <a:rPr lang="nb-NO" sz="5100" err="1"/>
              <a:t>of</a:t>
            </a:r>
            <a:r>
              <a:rPr lang="nb-NO" sz="5100"/>
              <a:t> </a:t>
            </a:r>
            <a:r>
              <a:rPr lang="nb-NO" sz="5100" err="1"/>
              <a:t>ordinary</a:t>
            </a:r>
            <a:r>
              <a:rPr lang="nb-NO" sz="5100"/>
              <a:t> </a:t>
            </a:r>
            <a:r>
              <a:rPr lang="nb-NO" sz="5100" err="1"/>
              <a:t>people</a:t>
            </a:r>
            <a:r>
              <a:rPr lang="nb-NO" sz="5100"/>
              <a:t> </a:t>
            </a:r>
            <a:r>
              <a:rPr lang="nb-NO" sz="5100" err="1"/>
              <a:t>who</a:t>
            </a:r>
            <a:r>
              <a:rPr lang="nb-NO" sz="5100"/>
              <a:t> </a:t>
            </a:r>
            <a:r>
              <a:rPr lang="nb-NO" sz="5100" err="1"/>
              <a:t>use</a:t>
            </a:r>
            <a:r>
              <a:rPr lang="nb-NO" sz="5100"/>
              <a:t> digital </a:t>
            </a:r>
            <a:r>
              <a:rPr lang="nb-NO" sz="5100" err="1"/>
              <a:t>tools</a:t>
            </a:r>
            <a:r>
              <a:rPr lang="nb-NO" sz="5100"/>
              <a:t> to tell </a:t>
            </a:r>
            <a:r>
              <a:rPr lang="nb-NO" sz="5100" err="1"/>
              <a:t>their</a:t>
            </a:r>
            <a:r>
              <a:rPr lang="nb-NO" sz="5100"/>
              <a:t> story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nb-NO" sz="5100"/>
              <a:t>It </a:t>
            </a:r>
            <a:r>
              <a:rPr lang="nb-NO" sz="5100" smtClean="0"/>
              <a:t>can </a:t>
            </a:r>
            <a:r>
              <a:rPr lang="nb-NO" sz="5100"/>
              <a:t>offer a </a:t>
            </a:r>
            <a:r>
              <a:rPr lang="nb-NO" sz="5100" err="1"/>
              <a:t>helping</a:t>
            </a:r>
            <a:r>
              <a:rPr lang="nb-NO" sz="5100"/>
              <a:t> hand in </a:t>
            </a:r>
            <a:r>
              <a:rPr lang="nb-NO" sz="5100" err="1"/>
              <a:t>other</a:t>
            </a:r>
            <a:r>
              <a:rPr lang="nb-NO" sz="5100"/>
              <a:t> </a:t>
            </a:r>
            <a:r>
              <a:rPr lang="nb-NO" sz="5100" err="1"/>
              <a:t>contexts</a:t>
            </a:r>
            <a:r>
              <a:rPr lang="nb-NO" sz="5100"/>
              <a:t>, for </a:t>
            </a:r>
            <a:r>
              <a:rPr lang="nb-NO" sz="5100" smtClean="0"/>
              <a:t>example </a:t>
            </a:r>
            <a:r>
              <a:rPr lang="nb-NO" sz="5100"/>
              <a:t>in </a:t>
            </a:r>
            <a:r>
              <a:rPr lang="nb-NO" sz="5100" smtClean="0"/>
              <a:t>creation </a:t>
            </a:r>
            <a:r>
              <a:rPr lang="nb-NO" sz="5100" err="1"/>
              <a:t>of</a:t>
            </a:r>
            <a:r>
              <a:rPr lang="nb-NO" sz="5100"/>
              <a:t> </a:t>
            </a:r>
            <a:r>
              <a:rPr lang="nb-NO" sz="5100" err="1"/>
              <a:t>learning</a:t>
            </a:r>
            <a:r>
              <a:rPr lang="nb-NO" sz="5100"/>
              <a:t> materials and in </a:t>
            </a:r>
            <a:r>
              <a:rPr lang="nb-NO" sz="5100" err="1"/>
              <a:t>teaching</a:t>
            </a:r>
            <a:r>
              <a:rPr lang="nb-NO" sz="5100"/>
              <a:t> </a:t>
            </a:r>
            <a:r>
              <a:rPr lang="nb-NO" sz="5100" err="1"/>
              <a:t>situations</a:t>
            </a:r>
            <a:endParaRPr lang="nb-NO" sz="5100"/>
          </a:p>
          <a:p>
            <a:pPr marL="45720" indent="0">
              <a:buNone/>
            </a:pPr>
            <a:endParaRPr lang="nb-NO" sz="5100" smtClean="0"/>
          </a:p>
          <a:p>
            <a:pPr marL="45720" indent="0">
              <a:buNone/>
            </a:pPr>
            <a:endParaRPr lang="nb-NO" sz="5100" smtClean="0"/>
          </a:p>
          <a:p>
            <a:endParaRPr lang="nb-NO" sz="2400" smtClean="0"/>
          </a:p>
        </p:txBody>
      </p:sp>
    </p:spTree>
    <p:extLst>
      <p:ext uri="{BB962C8B-B14F-4D97-AF65-F5344CB8AC3E}">
        <p14:creationId xmlns:p14="http://schemas.microsoft.com/office/powerpoint/2010/main" val="267590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 descr="IMG_0146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2" b="1742"/>
          <a:stretch>
            <a:fillRect/>
          </a:stretch>
        </p:blipFill>
        <p:spPr>
          <a:xfrm>
            <a:off x="1143000" y="731520"/>
            <a:ext cx="7490980" cy="4066532"/>
          </a:xfrm>
        </p:spPr>
      </p:pic>
      <p:sp>
        <p:nvSpPr>
          <p:cNvPr id="5" name="TekstSylinder 4"/>
          <p:cNvSpPr txBox="1"/>
          <p:nvPr/>
        </p:nvSpPr>
        <p:spPr>
          <a:xfrm>
            <a:off x="1473701" y="5472288"/>
            <a:ext cx="3058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mtClean="0"/>
              <a:t>Our </a:t>
            </a:r>
            <a:r>
              <a:rPr lang="nb-NO" err="1" smtClean="0"/>
              <a:t>teacher</a:t>
            </a:r>
            <a:r>
              <a:rPr lang="nb-NO" smtClean="0"/>
              <a:t> Inger Birkelund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033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 descr="IMG_0144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2" b="1742"/>
          <a:stretch>
            <a:fillRect/>
          </a:stretch>
        </p:blipFill>
        <p:spPr>
          <a:xfrm>
            <a:off x="1142999" y="731520"/>
            <a:ext cx="7346559" cy="3988132"/>
          </a:xfrm>
        </p:spPr>
      </p:pic>
      <p:sp>
        <p:nvSpPr>
          <p:cNvPr id="5" name="TekstSylinder 4"/>
          <p:cNvSpPr txBox="1"/>
          <p:nvPr/>
        </p:nvSpPr>
        <p:spPr>
          <a:xfrm>
            <a:off x="1379635" y="5252769"/>
            <a:ext cx="7764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err="1" smtClean="0"/>
              <a:t>Two</a:t>
            </a:r>
            <a:r>
              <a:rPr lang="nb-NO" smtClean="0"/>
              <a:t> </a:t>
            </a:r>
            <a:r>
              <a:rPr lang="nb-NO" err="1" smtClean="0"/>
              <a:t>of</a:t>
            </a:r>
            <a:r>
              <a:rPr lang="nb-NO" smtClean="0"/>
              <a:t> </a:t>
            </a:r>
            <a:r>
              <a:rPr lang="nb-NO" err="1" smtClean="0"/>
              <a:t>our</a:t>
            </a:r>
            <a:r>
              <a:rPr lang="nb-NO" smtClean="0"/>
              <a:t> students: Karin and Wigdis</a:t>
            </a:r>
          </a:p>
          <a:p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30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nb-NO" sz="2400" smtClean="0"/>
              <a:t>On </a:t>
            </a:r>
            <a:r>
              <a:rPr lang="nb-NO" sz="2400" err="1" smtClean="0"/>
              <a:t>Youtube</a:t>
            </a:r>
            <a:r>
              <a:rPr lang="nb-NO" sz="2400"/>
              <a:t>:</a:t>
            </a:r>
            <a:endParaRPr lang="nb-NO" sz="2400" smtClean="0"/>
          </a:p>
          <a:p>
            <a:r>
              <a:rPr lang="nb-NO" sz="2400" err="1" smtClean="0"/>
              <a:t>Wigdis´s</a:t>
            </a:r>
            <a:r>
              <a:rPr lang="nb-NO" sz="2400" smtClean="0"/>
              <a:t> story in Norwegian: </a:t>
            </a:r>
            <a:r>
              <a:rPr lang="nb-NO" sz="2400">
                <a:hlinkClick r:id="rId2"/>
              </a:rPr>
              <a:t>http://www.youtube.com/watch?v=HvfrpGdV-kY&amp;feature=</a:t>
            </a:r>
            <a:r>
              <a:rPr lang="nb-NO" sz="2400" smtClean="0">
                <a:hlinkClick r:id="rId2"/>
              </a:rPr>
              <a:t>youtu.be</a:t>
            </a:r>
            <a:endParaRPr lang="nb-NO" sz="2400" smtClean="0"/>
          </a:p>
          <a:p>
            <a:r>
              <a:rPr lang="nb-NO" sz="2400" err="1" smtClean="0"/>
              <a:t>Karin´s</a:t>
            </a:r>
            <a:r>
              <a:rPr lang="nb-NO" sz="2400" smtClean="0"/>
              <a:t> story in </a:t>
            </a:r>
            <a:r>
              <a:rPr lang="nb-NO" sz="2400" err="1" smtClean="0"/>
              <a:t>Kven:</a:t>
            </a:r>
            <a:r>
              <a:rPr lang="nb-NO" sz="2400" err="1">
                <a:hlinkClick r:id="rId3"/>
              </a:rPr>
              <a:t>http</a:t>
            </a:r>
            <a:r>
              <a:rPr lang="nb-NO" sz="2400">
                <a:hlinkClick r:id="rId3"/>
              </a:rPr>
              <a:t>://youtu.be/kMDLeVqRRIY</a:t>
            </a:r>
            <a:endParaRPr lang="nb-NO" sz="2400"/>
          </a:p>
        </p:txBody>
      </p:sp>
      <p:pic>
        <p:nvPicPr>
          <p:cNvPr id="6" name="Bilde 5" descr="IMG_0128 (1)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360" y="3590699"/>
            <a:ext cx="4248649" cy="249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/>
          <p:cNvSpPr txBox="1"/>
          <p:nvPr/>
        </p:nvSpPr>
        <p:spPr>
          <a:xfrm>
            <a:off x="542926" y="757238"/>
            <a:ext cx="77934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3200" b="1" smtClean="0"/>
          </a:p>
          <a:p>
            <a:pPr algn="ctr"/>
            <a:endParaRPr lang="nb-NO" sz="3200" b="1"/>
          </a:p>
          <a:p>
            <a:pPr algn="ctr"/>
            <a:endParaRPr lang="nb-NO" sz="3200" b="1" smtClean="0"/>
          </a:p>
          <a:p>
            <a:pPr algn="ctr"/>
            <a:r>
              <a:rPr lang="nb-NO" sz="3200" b="1" smtClean="0"/>
              <a:t>Interviews of persons over 65 years old in Børselv/Pyssyjoki, North of Norway</a:t>
            </a:r>
          </a:p>
          <a:p>
            <a:endParaRPr lang="nb-NO" sz="2000"/>
          </a:p>
          <a:p>
            <a:endParaRPr lang="nb-NO" sz="2000" smtClean="0"/>
          </a:p>
          <a:p>
            <a:endParaRPr lang="nb-NO" sz="2000"/>
          </a:p>
          <a:p>
            <a:endParaRPr lang="nb-NO" sz="2000" smtClean="0"/>
          </a:p>
          <a:p>
            <a:endParaRPr lang="nb-NO" sz="2000"/>
          </a:p>
          <a:p>
            <a:pPr algn="ctr"/>
            <a:r>
              <a:rPr lang="nb-NO" sz="2000" smtClean="0"/>
              <a:t>Interviews </a:t>
            </a:r>
            <a:r>
              <a:rPr lang="nb-NO" sz="2000"/>
              <a:t>and film </a:t>
            </a:r>
            <a:r>
              <a:rPr lang="nb-NO" sz="2000" err="1"/>
              <a:t>made</a:t>
            </a:r>
            <a:r>
              <a:rPr lang="nb-NO" sz="2000"/>
              <a:t> by Karin Larsen and Wigdis Farstad</a:t>
            </a:r>
          </a:p>
        </p:txBody>
      </p:sp>
    </p:spTree>
    <p:extLst>
      <p:ext uri="{BB962C8B-B14F-4D97-AF65-F5344CB8AC3E}">
        <p14:creationId xmlns:p14="http://schemas.microsoft.com/office/powerpoint/2010/main" val="338780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656923" y="856358"/>
            <a:ext cx="79560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/>
              <a:t>Questions </a:t>
            </a:r>
            <a:r>
              <a:rPr lang="en-US" sz="2400" b="1"/>
              <a:t>for the </a:t>
            </a:r>
            <a:r>
              <a:rPr lang="en-US" sz="2400" b="1" smtClean="0"/>
              <a:t>interview</a:t>
            </a:r>
          </a:p>
          <a:p>
            <a:endParaRPr lang="nb-NO" sz="2400" smtClean="0"/>
          </a:p>
          <a:p>
            <a:pPr marL="457200" indent="-457200">
              <a:buFont typeface="+mj-lt"/>
              <a:buAutoNum type="arabicPeriod"/>
            </a:pPr>
            <a:r>
              <a:rPr lang="en-US" sz="2400" smtClean="0"/>
              <a:t>When you think about your childhood what </a:t>
            </a:r>
            <a:r>
              <a:rPr lang="en-US" sz="2400" b="1" smtClean="0"/>
              <a:t>images/ scenes</a:t>
            </a:r>
            <a:r>
              <a:rPr lang="en-US" sz="2400" smtClean="0"/>
              <a:t> come to your mind?</a:t>
            </a:r>
            <a:endParaRPr lang="nb-NO" sz="2400" smtClean="0"/>
          </a:p>
          <a:p>
            <a:pPr marL="457200" indent="-457200">
              <a:buFont typeface="+mj-lt"/>
              <a:buAutoNum type="arabicPeriod"/>
            </a:pPr>
            <a:r>
              <a:rPr lang="en-US" sz="2400" smtClean="0"/>
              <a:t>Which </a:t>
            </a:r>
            <a:r>
              <a:rPr lang="en-US" sz="2400"/>
              <a:t>of the things you have </a:t>
            </a:r>
            <a:r>
              <a:rPr lang="en-US" sz="2400" b="1"/>
              <a:t>touched</a:t>
            </a:r>
            <a:r>
              <a:rPr lang="en-US" sz="2400"/>
              <a:t> left the strongest feelings in you?</a:t>
            </a:r>
            <a:endParaRPr lang="nb-NO" sz="2400"/>
          </a:p>
          <a:p>
            <a:pPr marL="457200" indent="-457200">
              <a:buFont typeface="+mj-lt"/>
              <a:buAutoNum type="arabicPeriod"/>
            </a:pPr>
            <a:r>
              <a:rPr lang="en-US" sz="2400" smtClean="0"/>
              <a:t>Do </a:t>
            </a:r>
            <a:r>
              <a:rPr lang="en-US" sz="2400"/>
              <a:t>you remember any </a:t>
            </a:r>
            <a:r>
              <a:rPr lang="en-US" sz="2400" b="1"/>
              <a:t>noises, sounds, music, songs</a:t>
            </a:r>
            <a:r>
              <a:rPr lang="en-US" sz="2400"/>
              <a:t> that had a strong influence on you?</a:t>
            </a:r>
            <a:endParaRPr lang="nb-NO" sz="2400"/>
          </a:p>
          <a:p>
            <a:pPr marL="457200" indent="-457200">
              <a:buFont typeface="+mj-lt"/>
              <a:buAutoNum type="arabicPeriod"/>
            </a:pPr>
            <a:r>
              <a:rPr lang="en-US" sz="2400" smtClean="0"/>
              <a:t>Are </a:t>
            </a:r>
            <a:r>
              <a:rPr lang="en-US" sz="2400"/>
              <a:t>there any </a:t>
            </a:r>
            <a:r>
              <a:rPr lang="en-US" sz="2400" b="1"/>
              <a:t>tastes</a:t>
            </a:r>
            <a:r>
              <a:rPr lang="en-US" sz="2400"/>
              <a:t> that you associate with your childhood or your past?</a:t>
            </a:r>
            <a:endParaRPr lang="nb-NO" sz="2400"/>
          </a:p>
          <a:p>
            <a:pPr marL="457200" indent="-457200">
              <a:buFont typeface="+mj-lt"/>
              <a:buAutoNum type="arabicPeriod"/>
            </a:pPr>
            <a:r>
              <a:rPr lang="en-US" sz="2400" smtClean="0"/>
              <a:t>Can </a:t>
            </a:r>
            <a:r>
              <a:rPr lang="en-US" sz="2400"/>
              <a:t>you think of any </a:t>
            </a:r>
            <a:r>
              <a:rPr lang="en-US" sz="2400" b="1"/>
              <a:t>smells</a:t>
            </a:r>
            <a:r>
              <a:rPr lang="en-US" sz="2400"/>
              <a:t> that you will never forget?</a:t>
            </a:r>
            <a:endParaRPr lang="nb-NO" sz="2400"/>
          </a:p>
          <a:p>
            <a:pPr marL="457200" indent="-457200">
              <a:buFont typeface="+mj-lt"/>
              <a:buAutoNum type="arabicPeriod"/>
            </a:pPr>
            <a:r>
              <a:rPr lang="en-US" sz="2400" smtClean="0"/>
              <a:t>Are </a:t>
            </a:r>
            <a:r>
              <a:rPr lang="en-US" sz="2400"/>
              <a:t>there any </a:t>
            </a:r>
            <a:r>
              <a:rPr lang="en-US" sz="2400" b="1"/>
              <a:t>historical events</a:t>
            </a:r>
            <a:r>
              <a:rPr lang="en-US" sz="2400"/>
              <a:t> which had an impact on you or somebody close to you?</a:t>
            </a:r>
            <a:endParaRPr lang="nb-NO" sz="2400"/>
          </a:p>
        </p:txBody>
      </p:sp>
    </p:spTree>
    <p:extLst>
      <p:ext uri="{BB962C8B-B14F-4D97-AF65-F5344CB8AC3E}">
        <p14:creationId xmlns:p14="http://schemas.microsoft.com/office/powerpoint/2010/main" val="43585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61299" y="1226337"/>
            <a:ext cx="7415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b="1" smtClean="0"/>
              <a:t>Questions in Norwegian/Spørsmålene </a:t>
            </a:r>
            <a:r>
              <a:rPr lang="nb-NO" sz="2400" b="1"/>
              <a:t>på norsk</a:t>
            </a:r>
            <a:r>
              <a:rPr lang="nb-NO" sz="2400" smtClean="0"/>
              <a:t>:</a:t>
            </a:r>
          </a:p>
          <a:p>
            <a:endParaRPr lang="nb-NO" sz="240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nb-NO" sz="2400"/>
              <a:t>Når du tenker tilbake til din barndom, hvilke </a:t>
            </a:r>
            <a:r>
              <a:rPr lang="nb-NO" sz="2400" b="1"/>
              <a:t>bilder/synsinntrykk</a:t>
            </a:r>
            <a:r>
              <a:rPr lang="nb-NO" sz="2400"/>
              <a:t> husker du best?</a:t>
            </a:r>
          </a:p>
          <a:p>
            <a:pPr marL="457200" lvl="0" indent="-457200">
              <a:buFont typeface="+mj-lt"/>
              <a:buAutoNum type="arabicPeriod"/>
            </a:pPr>
            <a:r>
              <a:rPr lang="nb-NO" sz="2400"/>
              <a:t>Hvilke ting som du har </a:t>
            </a:r>
            <a:r>
              <a:rPr lang="nb-NO" sz="2400" b="1"/>
              <a:t>berørt</a:t>
            </a:r>
            <a:r>
              <a:rPr lang="nb-NO" sz="2400"/>
              <a:t>, har gitt sterkeste følelser?</a:t>
            </a:r>
          </a:p>
          <a:p>
            <a:pPr marL="457200" lvl="0" indent="-457200">
              <a:buFont typeface="+mj-lt"/>
              <a:buAutoNum type="arabicPeriod"/>
            </a:pPr>
            <a:r>
              <a:rPr lang="nb-NO" sz="2400"/>
              <a:t>Husker du noe </a:t>
            </a:r>
            <a:r>
              <a:rPr lang="nb-NO" sz="2400" b="1"/>
              <a:t>lyd, båk, stemme, musikk, sang</a:t>
            </a:r>
            <a:r>
              <a:rPr lang="nb-NO" sz="2400"/>
              <a:t> som har hatt en sterk påvirkning til deg?</a:t>
            </a:r>
          </a:p>
          <a:p>
            <a:pPr marL="457200" lvl="0" indent="-457200">
              <a:buFont typeface="+mj-lt"/>
              <a:buAutoNum type="arabicPeriod"/>
            </a:pPr>
            <a:r>
              <a:rPr lang="nb-NO" sz="2400"/>
              <a:t>Finnes det noen </a:t>
            </a:r>
            <a:r>
              <a:rPr lang="nb-NO" sz="2400" b="1"/>
              <a:t>smak</a:t>
            </a:r>
            <a:r>
              <a:rPr lang="nb-NO" sz="2400"/>
              <a:t> som du forbinder til din barndom eller fortid?</a:t>
            </a:r>
          </a:p>
          <a:p>
            <a:pPr marL="457200" lvl="0" indent="-457200">
              <a:buFont typeface="+mj-lt"/>
              <a:buAutoNum type="arabicPeriod"/>
            </a:pPr>
            <a:r>
              <a:rPr lang="nb-NO" sz="2400"/>
              <a:t>Kan du huske noen </a:t>
            </a:r>
            <a:r>
              <a:rPr lang="nb-NO" sz="2400" b="1"/>
              <a:t>lukt</a:t>
            </a:r>
            <a:r>
              <a:rPr lang="nb-NO" sz="2400"/>
              <a:t> som du aldri vil glømme?</a:t>
            </a:r>
          </a:p>
          <a:p>
            <a:pPr marL="457200" lvl="0" indent="-457200">
              <a:buFont typeface="+mj-lt"/>
              <a:buAutoNum type="arabicPeriod"/>
            </a:pPr>
            <a:r>
              <a:rPr lang="nb-NO" sz="2400"/>
              <a:t>Finnes det noen </a:t>
            </a:r>
            <a:r>
              <a:rPr lang="nb-NO" sz="2400" b="1"/>
              <a:t>historiske hendelser</a:t>
            </a:r>
            <a:r>
              <a:rPr lang="nb-NO" sz="2400"/>
              <a:t> som har påvirket deg eller noen nært deg?</a:t>
            </a:r>
          </a:p>
        </p:txBody>
      </p:sp>
    </p:spTree>
    <p:extLst>
      <p:ext uri="{BB962C8B-B14F-4D97-AF65-F5344CB8AC3E}">
        <p14:creationId xmlns:p14="http://schemas.microsoft.com/office/powerpoint/2010/main" val="25675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510940" y="656966"/>
            <a:ext cx="823343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b="1" err="1" smtClean="0"/>
              <a:t>Questions</a:t>
            </a:r>
            <a:r>
              <a:rPr lang="fi-FI" sz="2400" b="1" smtClean="0"/>
              <a:t> in </a:t>
            </a:r>
            <a:r>
              <a:rPr lang="fi-FI" sz="2400" b="1" err="1" smtClean="0"/>
              <a:t>Kven/Kysymyksii</a:t>
            </a:r>
            <a:r>
              <a:rPr lang="fi-FI" sz="2400" b="1" smtClean="0"/>
              <a:t> </a:t>
            </a:r>
            <a:r>
              <a:rPr lang="fi-FI" sz="2400" b="1" err="1"/>
              <a:t>kvääniksi</a:t>
            </a:r>
            <a:r>
              <a:rPr lang="fi-FI" sz="2400" b="1" smtClean="0"/>
              <a:t>:</a:t>
            </a:r>
          </a:p>
          <a:p>
            <a:endParaRPr lang="nb-NO" sz="2400"/>
          </a:p>
          <a:p>
            <a:pPr marL="457200" indent="-457200">
              <a:buFont typeface="+mj-lt"/>
              <a:buAutoNum type="arabicPeriod"/>
            </a:pPr>
            <a:r>
              <a:rPr lang="fi-FI" sz="2400" err="1" smtClean="0"/>
              <a:t>Ko</a:t>
            </a:r>
            <a:r>
              <a:rPr lang="fi-FI" sz="2400" smtClean="0"/>
              <a:t> </a:t>
            </a:r>
            <a:r>
              <a:rPr lang="fi-FI" sz="2400" err="1"/>
              <a:t>sie</a:t>
            </a:r>
            <a:r>
              <a:rPr lang="fi-FI" sz="2400"/>
              <a:t> </a:t>
            </a:r>
            <a:r>
              <a:rPr lang="fi-FI" sz="2400" err="1"/>
              <a:t>hunteeraat</a:t>
            </a:r>
            <a:r>
              <a:rPr lang="fi-FI" sz="2400"/>
              <a:t> </a:t>
            </a:r>
            <a:r>
              <a:rPr lang="fi-FI" sz="2400" err="1"/>
              <a:t>ommaa</a:t>
            </a:r>
            <a:r>
              <a:rPr lang="fi-FI" sz="2400"/>
              <a:t> lapsuutta, niin mitä </a:t>
            </a:r>
            <a:r>
              <a:rPr lang="fi-FI" sz="2400" b="1" err="1"/>
              <a:t>kuvvii</a:t>
            </a:r>
            <a:r>
              <a:rPr lang="fi-FI" sz="2400"/>
              <a:t>/ </a:t>
            </a:r>
            <a:r>
              <a:rPr lang="fi-FI" sz="2400" b="1" err="1"/>
              <a:t>muistokuvvii</a:t>
            </a:r>
            <a:r>
              <a:rPr lang="fi-FI" sz="2400"/>
              <a:t> </a:t>
            </a:r>
            <a:r>
              <a:rPr lang="fi-FI" sz="2400" err="1"/>
              <a:t>sie</a:t>
            </a:r>
            <a:r>
              <a:rPr lang="fi-FI" sz="2400"/>
              <a:t> muistat parhaiten?</a:t>
            </a:r>
            <a:endParaRPr lang="nb-NO" sz="2400"/>
          </a:p>
          <a:p>
            <a:pPr marL="457200" indent="-457200">
              <a:buFont typeface="+mj-lt"/>
              <a:buAutoNum type="arabicPeriod"/>
            </a:pPr>
            <a:r>
              <a:rPr lang="fi-FI" sz="2400" smtClean="0"/>
              <a:t>Mitkä </a:t>
            </a:r>
            <a:r>
              <a:rPr lang="fi-FI" sz="2400"/>
              <a:t>tavarat, joita </a:t>
            </a:r>
            <a:r>
              <a:rPr lang="fi-FI" sz="2400" err="1"/>
              <a:t>sie</a:t>
            </a:r>
            <a:r>
              <a:rPr lang="fi-FI" sz="2400"/>
              <a:t> olet </a:t>
            </a:r>
            <a:r>
              <a:rPr lang="fi-FI" sz="2400" b="1" err="1"/>
              <a:t>koskettannu</a:t>
            </a:r>
            <a:r>
              <a:rPr lang="fi-FI" sz="2400"/>
              <a:t>, </a:t>
            </a:r>
            <a:r>
              <a:rPr lang="fi-FI" sz="2400" err="1"/>
              <a:t>oon</a:t>
            </a:r>
            <a:r>
              <a:rPr lang="fi-FI" sz="2400"/>
              <a:t> </a:t>
            </a:r>
            <a:r>
              <a:rPr lang="fi-FI" sz="2400" err="1"/>
              <a:t>antanheet</a:t>
            </a:r>
            <a:r>
              <a:rPr lang="fi-FI" sz="2400"/>
              <a:t> vahvan </a:t>
            </a:r>
            <a:r>
              <a:rPr lang="fi-FI" sz="2400" err="1"/>
              <a:t>tuntheen</a:t>
            </a:r>
            <a:r>
              <a:rPr lang="fi-FI" sz="2400"/>
              <a:t>?</a:t>
            </a:r>
            <a:endParaRPr lang="nb-NO" sz="2400"/>
          </a:p>
          <a:p>
            <a:pPr marL="457200" indent="-457200">
              <a:buFont typeface="+mj-lt"/>
              <a:buAutoNum type="arabicPeriod"/>
            </a:pPr>
            <a:r>
              <a:rPr lang="fi-FI" sz="2400" smtClean="0"/>
              <a:t>Muistatko </a:t>
            </a:r>
            <a:r>
              <a:rPr lang="fi-FI" sz="2400" err="1"/>
              <a:t>joitaki</a:t>
            </a:r>
            <a:r>
              <a:rPr lang="fi-FI" sz="2400"/>
              <a:t> </a:t>
            </a:r>
            <a:r>
              <a:rPr lang="fi-FI" sz="2400" b="1" err="1"/>
              <a:t>äänii</a:t>
            </a:r>
            <a:r>
              <a:rPr lang="fi-FI" sz="2400"/>
              <a:t>, </a:t>
            </a:r>
            <a:r>
              <a:rPr lang="fi-FI" sz="2400" b="1" err="1"/>
              <a:t>sävelii</a:t>
            </a:r>
            <a:r>
              <a:rPr lang="fi-FI" sz="2400"/>
              <a:t>, </a:t>
            </a:r>
            <a:r>
              <a:rPr lang="fi-FI" sz="2400" b="1" err="1"/>
              <a:t>musikkii</a:t>
            </a:r>
            <a:r>
              <a:rPr lang="fi-FI" sz="2400"/>
              <a:t> tahi </a:t>
            </a:r>
            <a:r>
              <a:rPr lang="fi-FI" sz="2400" b="1" err="1"/>
              <a:t>laului</a:t>
            </a:r>
            <a:r>
              <a:rPr lang="fi-FI" sz="2400"/>
              <a:t> </a:t>
            </a:r>
            <a:r>
              <a:rPr lang="fi-FI" sz="2400" err="1"/>
              <a:t>jokka</a:t>
            </a:r>
            <a:r>
              <a:rPr lang="fi-FI" sz="2400"/>
              <a:t> </a:t>
            </a:r>
            <a:r>
              <a:rPr lang="fi-FI" sz="2400" err="1"/>
              <a:t>oon</a:t>
            </a:r>
            <a:r>
              <a:rPr lang="fi-FI" sz="2400"/>
              <a:t> vahvasti </a:t>
            </a:r>
            <a:r>
              <a:rPr lang="fi-FI" sz="2400" err="1"/>
              <a:t>vaikuttanheet</a:t>
            </a:r>
            <a:r>
              <a:rPr lang="fi-FI" sz="2400"/>
              <a:t> </a:t>
            </a:r>
            <a:r>
              <a:rPr lang="fi-FI" sz="2400" err="1"/>
              <a:t>sinhuun</a:t>
            </a:r>
            <a:r>
              <a:rPr lang="fi-FI" sz="2400"/>
              <a:t>?</a:t>
            </a:r>
            <a:endParaRPr lang="nb-NO" sz="2400"/>
          </a:p>
          <a:p>
            <a:pPr marL="457200" indent="-457200">
              <a:buFont typeface="+mj-lt"/>
              <a:buAutoNum type="arabicPeriod"/>
            </a:pPr>
            <a:r>
              <a:rPr lang="fi-FI" sz="2400" err="1" smtClean="0"/>
              <a:t>Oonko</a:t>
            </a:r>
            <a:r>
              <a:rPr lang="fi-FI" sz="2400" smtClean="0"/>
              <a:t> </a:t>
            </a:r>
            <a:r>
              <a:rPr lang="fi-FI" sz="2400"/>
              <a:t>olemassa joku </a:t>
            </a:r>
            <a:r>
              <a:rPr lang="fi-FI" sz="2400" b="1"/>
              <a:t>maku</a:t>
            </a:r>
            <a:r>
              <a:rPr lang="fi-FI" sz="2400"/>
              <a:t>, jonka </a:t>
            </a:r>
            <a:r>
              <a:rPr lang="fi-FI" sz="2400" err="1"/>
              <a:t>sie</a:t>
            </a:r>
            <a:r>
              <a:rPr lang="fi-FI" sz="2400"/>
              <a:t> muistat </a:t>
            </a:r>
            <a:r>
              <a:rPr lang="fi-FI" sz="2400" err="1"/>
              <a:t>menneisyyđestä</a:t>
            </a:r>
            <a:r>
              <a:rPr lang="fi-FI" sz="2400"/>
              <a:t> tahi siltä </a:t>
            </a:r>
            <a:r>
              <a:rPr lang="fi-FI" sz="2400" err="1"/>
              <a:t>aijalta</a:t>
            </a:r>
            <a:r>
              <a:rPr lang="fi-FI" sz="2400"/>
              <a:t> </a:t>
            </a:r>
            <a:r>
              <a:rPr lang="fi-FI" sz="2400" err="1"/>
              <a:t>ko</a:t>
            </a:r>
            <a:r>
              <a:rPr lang="fi-FI" sz="2400"/>
              <a:t> </a:t>
            </a:r>
            <a:r>
              <a:rPr lang="fi-FI" sz="2400" err="1"/>
              <a:t>sie</a:t>
            </a:r>
            <a:r>
              <a:rPr lang="fi-FI" sz="2400"/>
              <a:t> olit lapsi?</a:t>
            </a:r>
            <a:endParaRPr lang="nb-NO" sz="2400"/>
          </a:p>
          <a:p>
            <a:pPr marL="457200" indent="-457200">
              <a:buFont typeface="+mj-lt"/>
              <a:buAutoNum type="arabicPeriod"/>
            </a:pPr>
            <a:r>
              <a:rPr lang="fi-FI" sz="2400" err="1" smtClean="0"/>
              <a:t>Oonko</a:t>
            </a:r>
            <a:r>
              <a:rPr lang="fi-FI" sz="2400" smtClean="0"/>
              <a:t> </a:t>
            </a:r>
            <a:r>
              <a:rPr lang="fi-FI" sz="2400"/>
              <a:t>olemassa joku </a:t>
            </a:r>
            <a:r>
              <a:rPr lang="fi-FI" sz="2400" b="1" err="1"/>
              <a:t>haiju</a:t>
            </a:r>
            <a:r>
              <a:rPr lang="fi-FI" sz="2400"/>
              <a:t>, mitä </a:t>
            </a:r>
            <a:r>
              <a:rPr lang="fi-FI" sz="2400" err="1"/>
              <a:t>sie</a:t>
            </a:r>
            <a:r>
              <a:rPr lang="fi-FI" sz="2400"/>
              <a:t> et </a:t>
            </a:r>
            <a:r>
              <a:rPr lang="fi-FI" sz="2400" err="1"/>
              <a:t>koskhaan</a:t>
            </a:r>
            <a:r>
              <a:rPr lang="fi-FI" sz="2400"/>
              <a:t> </a:t>
            </a:r>
            <a:r>
              <a:rPr lang="fi-FI" sz="2400" err="1"/>
              <a:t>unheeta</a:t>
            </a:r>
            <a:r>
              <a:rPr lang="fi-FI" sz="2400"/>
              <a:t>? </a:t>
            </a:r>
            <a:endParaRPr lang="nb-NO" sz="2400"/>
          </a:p>
          <a:p>
            <a:pPr marL="457200" indent="-457200">
              <a:buFont typeface="+mj-lt"/>
              <a:buAutoNum type="arabicPeriod"/>
            </a:pPr>
            <a:r>
              <a:rPr lang="fi-FI" sz="2400" smtClean="0"/>
              <a:t>Muistatko </a:t>
            </a:r>
            <a:r>
              <a:rPr lang="fi-FI" sz="2400" err="1"/>
              <a:t>jonku</a:t>
            </a:r>
            <a:r>
              <a:rPr lang="fi-FI" sz="2400"/>
              <a:t> </a:t>
            </a:r>
            <a:r>
              <a:rPr lang="fi-FI" sz="2400" b="1" err="1"/>
              <a:t>histoorillisen</a:t>
            </a:r>
            <a:r>
              <a:rPr lang="fi-FI" sz="2400" b="1"/>
              <a:t> </a:t>
            </a:r>
            <a:r>
              <a:rPr lang="fi-FI" sz="2400" b="1" err="1"/>
              <a:t>tapattuman</a:t>
            </a:r>
            <a:r>
              <a:rPr lang="fi-FI" sz="2400"/>
              <a:t>, mikä </a:t>
            </a:r>
            <a:r>
              <a:rPr lang="fi-FI" sz="2400" err="1"/>
              <a:t>oon</a:t>
            </a:r>
            <a:r>
              <a:rPr lang="fi-FI" sz="2400"/>
              <a:t> </a:t>
            </a:r>
            <a:r>
              <a:rPr lang="fi-FI" sz="2400" err="1"/>
              <a:t>vaikuttanu</a:t>
            </a:r>
            <a:r>
              <a:rPr lang="fi-FI" sz="2400"/>
              <a:t> </a:t>
            </a:r>
            <a:r>
              <a:rPr lang="fi-FI" sz="2400" err="1"/>
              <a:t>sinhuun</a:t>
            </a:r>
            <a:r>
              <a:rPr lang="fi-FI" sz="2400"/>
              <a:t> tahi sinun </a:t>
            </a:r>
            <a:r>
              <a:rPr lang="fi-FI" sz="2400" err="1"/>
              <a:t>lähimäissiin</a:t>
            </a:r>
            <a:r>
              <a:rPr lang="fi-FI" sz="2400"/>
              <a:t>? </a:t>
            </a:r>
            <a:endParaRPr lang="nb-NO" sz="2400"/>
          </a:p>
        </p:txBody>
      </p:sp>
    </p:spTree>
    <p:extLst>
      <p:ext uri="{BB962C8B-B14F-4D97-AF65-F5344CB8AC3E}">
        <p14:creationId xmlns:p14="http://schemas.microsoft.com/office/powerpoint/2010/main" val="284940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ldestrø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Bildestrøm.thmx</Template>
  <TotalTime>0</TotalTime>
  <Words>1213</Words>
  <Application>Microsoft Office PowerPoint</Application>
  <PresentationFormat>Bildschirmpräsentation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Bildestrøm</vt:lpstr>
      <vt:lpstr>Memory Boxes Norway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Kvensk institutt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Boxes Norway</dc:title>
  <dc:creator>Kaisa Maliniemi</dc:creator>
  <cp:lastModifiedBy>HS</cp:lastModifiedBy>
  <cp:revision>80</cp:revision>
  <dcterms:created xsi:type="dcterms:W3CDTF">2013-05-06T12:44:22Z</dcterms:created>
  <dcterms:modified xsi:type="dcterms:W3CDTF">2013-05-13T21:43:47Z</dcterms:modified>
</cp:coreProperties>
</file>